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33"/>
  </p:notesMasterIdLst>
  <p:sldIdLst>
    <p:sldId id="262" r:id="rId5"/>
    <p:sldId id="8716" r:id="rId6"/>
    <p:sldId id="6330" r:id="rId7"/>
    <p:sldId id="2147471248" r:id="rId8"/>
    <p:sldId id="2147471254" r:id="rId9"/>
    <p:sldId id="2147471240" r:id="rId10"/>
    <p:sldId id="2147471241" r:id="rId11"/>
    <p:sldId id="8485" r:id="rId12"/>
    <p:sldId id="8496" r:id="rId13"/>
    <p:sldId id="8669" r:id="rId14"/>
    <p:sldId id="2147471258" r:id="rId15"/>
    <p:sldId id="2147471243" r:id="rId16"/>
    <p:sldId id="2147471244" r:id="rId17"/>
    <p:sldId id="2147471260" r:id="rId18"/>
    <p:sldId id="2147471238" r:id="rId19"/>
    <p:sldId id="2147471251" r:id="rId20"/>
    <p:sldId id="2147471246" r:id="rId21"/>
    <p:sldId id="2147471239" r:id="rId22"/>
    <p:sldId id="2147471261" r:id="rId23"/>
    <p:sldId id="2147471257" r:id="rId24"/>
    <p:sldId id="8714" r:id="rId25"/>
    <p:sldId id="2147471252" r:id="rId26"/>
    <p:sldId id="8715" r:id="rId27"/>
    <p:sldId id="8435" r:id="rId28"/>
    <p:sldId id="2147471259" r:id="rId29"/>
    <p:sldId id="2147471245" r:id="rId30"/>
    <p:sldId id="2147471262" r:id="rId31"/>
    <p:sldId id="2147471253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vin Busa" initials="BB" lastIdx="2" clrIdx="0">
    <p:extLst>
      <p:ext uri="{19B8F6BF-5375-455C-9EA6-DF929625EA0E}">
        <p15:presenceInfo xmlns:p15="http://schemas.microsoft.com/office/powerpoint/2012/main" userId="S::bbusa@softworldinc.com::2743ae77-7d9e-41a6-98e9-c3851bc2ed51" providerId="AD"/>
      </p:ext>
    </p:extLst>
  </p:cmAuthor>
  <p:cmAuthor id="2" name="Cedric Davister" initials="CD" lastIdx="25" clrIdx="1">
    <p:extLst>
      <p:ext uri="{19B8F6BF-5375-455C-9EA6-DF929625EA0E}">
        <p15:presenceInfo xmlns:p15="http://schemas.microsoft.com/office/powerpoint/2012/main" userId="S::M259699@eu.merckgroup.com::d3f0ccc6-6c88-4ff0-903e-90f693556400" providerId="AD"/>
      </p:ext>
    </p:extLst>
  </p:cmAuthor>
  <p:cmAuthor id="3" name="Bess LeRoy" initials="BL" lastIdx="17" clrIdx="2">
    <p:extLst>
      <p:ext uri="{19B8F6BF-5375-455C-9EA6-DF929625EA0E}">
        <p15:presenceInfo xmlns:p15="http://schemas.microsoft.com/office/powerpoint/2012/main" userId="S::bleroy@cdisc.org::ee487b5a-2a83-4ba1-a8ee-c6d026b5d7a3" providerId="AD"/>
      </p:ext>
    </p:extLst>
  </p:cmAuthor>
  <p:cmAuthor id="4" name="Di Tommaso, Dante /US/EXT" initials="DDT" lastIdx="2" clrIdx="3">
    <p:extLst>
      <p:ext uri="{19B8F6BF-5375-455C-9EA6-DF929625EA0E}">
        <p15:presenceInfo xmlns:p15="http://schemas.microsoft.com/office/powerpoint/2012/main" userId="Di Tommaso, Dante /US/EX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2400"/>
    <a:srgbClr val="FF9900"/>
    <a:srgbClr val="459F9F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54EB5-B2AD-430F-8C14-82E95AC6C880}" v="13" dt="2023-03-03T17:20:59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4915" autoAdjust="0"/>
  </p:normalViewPr>
  <p:slideViewPr>
    <p:cSldViewPr snapToGrid="0" snapToObjects="1" showGuides="1">
      <p:cViewPr>
        <p:scale>
          <a:sx n="125" d="100"/>
          <a:sy n="125" d="100"/>
        </p:scale>
        <p:origin x="1116" y="330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in Busa" userId="63f2fb03aa729157" providerId="LiveId" clId="{91254EB5-B2AD-430F-8C14-82E95AC6C880}"/>
    <pc:docChg chg="undo custSel addSld delSld modSld sldOrd">
      <pc:chgData name="Bhavin Busa" userId="63f2fb03aa729157" providerId="LiveId" clId="{91254EB5-B2AD-430F-8C14-82E95AC6C880}" dt="2023-03-03T17:20:59.734" v="796"/>
      <pc:docMkLst>
        <pc:docMk/>
      </pc:docMkLst>
      <pc:sldChg chg="modSp mod">
        <pc:chgData name="Bhavin Busa" userId="63f2fb03aa729157" providerId="LiveId" clId="{91254EB5-B2AD-430F-8C14-82E95AC6C880}" dt="2023-03-03T15:13:18.054" v="400" actId="20577"/>
        <pc:sldMkLst>
          <pc:docMk/>
          <pc:sldMk cId="566531482" sldId="262"/>
        </pc:sldMkLst>
        <pc:spChg chg="mod">
          <ac:chgData name="Bhavin Busa" userId="63f2fb03aa729157" providerId="LiveId" clId="{91254EB5-B2AD-430F-8C14-82E95AC6C880}" dt="2023-03-03T15:13:18.054" v="400" actId="20577"/>
          <ac:spMkLst>
            <pc:docMk/>
            <pc:sldMk cId="566531482" sldId="262"/>
            <ac:spMk id="2" creationId="{A677DF15-EFC1-EF7E-CBF2-BF9566BF8A77}"/>
          </ac:spMkLst>
        </pc:spChg>
        <pc:spChg chg="mod">
          <ac:chgData name="Bhavin Busa" userId="63f2fb03aa729157" providerId="LiveId" clId="{91254EB5-B2AD-430F-8C14-82E95AC6C880}" dt="2023-03-03T02:46:14.515" v="124" actId="404"/>
          <ac:spMkLst>
            <pc:docMk/>
            <pc:sldMk cId="566531482" sldId="262"/>
            <ac:spMk id="8" creationId="{E62BF85C-2F3A-4A7F-9807-70C624F1D3ED}"/>
          </ac:spMkLst>
        </pc:spChg>
      </pc:sldChg>
      <pc:sldChg chg="add del">
        <pc:chgData name="Bhavin Busa" userId="63f2fb03aa729157" providerId="LiveId" clId="{91254EB5-B2AD-430F-8C14-82E95AC6C880}" dt="2023-03-03T02:50:46.119" v="255" actId="47"/>
        <pc:sldMkLst>
          <pc:docMk/>
          <pc:sldMk cId="3292572180" sldId="8669"/>
        </pc:sldMkLst>
      </pc:sldChg>
      <pc:sldChg chg="modSp mod">
        <pc:chgData name="Bhavin Busa" userId="63f2fb03aa729157" providerId="LiveId" clId="{91254EB5-B2AD-430F-8C14-82E95AC6C880}" dt="2023-03-03T17:04:11.953" v="464" actId="1076"/>
        <pc:sldMkLst>
          <pc:docMk/>
          <pc:sldMk cId="3000988342" sldId="8715"/>
        </pc:sldMkLst>
        <pc:spChg chg="mod">
          <ac:chgData name="Bhavin Busa" userId="63f2fb03aa729157" providerId="LiveId" clId="{91254EB5-B2AD-430F-8C14-82E95AC6C880}" dt="2023-03-03T17:04:11.953" v="464" actId="1076"/>
          <ac:spMkLst>
            <pc:docMk/>
            <pc:sldMk cId="3000988342" sldId="8715"/>
            <ac:spMk id="3" creationId="{4545F643-7117-5E48-9518-D5D8EDF09157}"/>
          </ac:spMkLst>
        </pc:spChg>
      </pc:sldChg>
      <pc:sldChg chg="modSp mod">
        <pc:chgData name="Bhavin Busa" userId="63f2fb03aa729157" providerId="LiveId" clId="{91254EB5-B2AD-430F-8C14-82E95AC6C880}" dt="2023-03-03T17:10:41.053" v="615" actId="20577"/>
        <pc:sldMkLst>
          <pc:docMk/>
          <pc:sldMk cId="4187724097" sldId="8716"/>
        </pc:sldMkLst>
        <pc:spChg chg="mod">
          <ac:chgData name="Bhavin Busa" userId="63f2fb03aa729157" providerId="LiveId" clId="{91254EB5-B2AD-430F-8C14-82E95AC6C880}" dt="2023-03-03T17:10:41.053" v="615" actId="20577"/>
          <ac:spMkLst>
            <pc:docMk/>
            <pc:sldMk cId="4187724097" sldId="8716"/>
            <ac:spMk id="5" creationId="{D45D4340-0EC2-37C3-6735-8EF5B83336CB}"/>
          </ac:spMkLst>
        </pc:spChg>
      </pc:sldChg>
      <pc:sldChg chg="addSp delSp modSp del mod">
        <pc:chgData name="Bhavin Busa" userId="63f2fb03aa729157" providerId="LiveId" clId="{91254EB5-B2AD-430F-8C14-82E95AC6C880}" dt="2023-03-03T16:58:51.730" v="444" actId="47"/>
        <pc:sldMkLst>
          <pc:docMk/>
          <pc:sldMk cId="3481481870" sldId="2147471242"/>
        </pc:sldMkLst>
        <pc:spChg chg="add del mod">
          <ac:chgData name="Bhavin Busa" userId="63f2fb03aa729157" providerId="LiveId" clId="{91254EB5-B2AD-430F-8C14-82E95AC6C880}" dt="2023-03-03T02:47:05.676" v="127" actId="478"/>
          <ac:spMkLst>
            <pc:docMk/>
            <pc:sldMk cId="3481481870" sldId="2147471242"/>
            <ac:spMk id="5" creationId="{B99F538D-800C-A8E6-B18F-A3E64624D57B}"/>
          </ac:spMkLst>
        </pc:spChg>
        <pc:spChg chg="mod">
          <ac:chgData name="Bhavin Busa" userId="63f2fb03aa729157" providerId="LiveId" clId="{91254EB5-B2AD-430F-8C14-82E95AC6C880}" dt="2023-03-03T02:52:46.860" v="256" actId="1076"/>
          <ac:spMkLst>
            <pc:docMk/>
            <pc:sldMk cId="3481481870" sldId="2147471242"/>
            <ac:spMk id="9" creationId="{21FA0CE2-CDBD-7D98-D41A-EC548561EB2F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0" creationId="{8F30F2DE-B71A-76CF-6113-F811761B10B2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1" creationId="{A33EE60D-FC0C-271A-0842-DEEFDEFB9582}"/>
          </ac:spMkLst>
        </pc:spChg>
        <pc:spChg chg="add del 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2" creationId="{D93EFBC4-289B-0A57-2C52-CB2CF2838CDB}"/>
          </ac:spMkLst>
        </pc:spChg>
        <pc:spChg chg="add del 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3" creationId="{12FBDCD7-61E1-2755-618B-64FA900A5FD0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4" creationId="{1733E8BC-9EEE-E02D-1749-AAD03FB4BF6F}"/>
          </ac:spMkLst>
        </pc:spChg>
        <pc:spChg chg="del mod">
          <ac:chgData name="Bhavin Busa" userId="63f2fb03aa729157" providerId="LiveId" clId="{91254EB5-B2AD-430F-8C14-82E95AC6C880}" dt="2023-03-03T02:48:43.561" v="141" actId="478"/>
          <ac:spMkLst>
            <pc:docMk/>
            <pc:sldMk cId="3481481870" sldId="2147471242"/>
            <ac:spMk id="15" creationId="{C7CEBA83-E895-2EF6-B024-E93702C78268}"/>
          </ac:spMkLst>
        </pc:spChg>
        <pc:spChg chg="mod">
          <ac:chgData name="Bhavin Busa" userId="63f2fb03aa729157" providerId="LiveId" clId="{91254EB5-B2AD-430F-8C14-82E95AC6C880}" dt="2023-03-03T02:52:58.601" v="257" actId="1076"/>
          <ac:spMkLst>
            <pc:docMk/>
            <pc:sldMk cId="3481481870" sldId="2147471242"/>
            <ac:spMk id="16" creationId="{F60185AF-EB91-89A8-A119-07220E88E483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7" creationId="{4B49B343-1FB7-5BBE-8A19-64A16819DFCB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8" creationId="{17091EC3-9B90-158C-32C7-A9AFB0C34DDB}"/>
          </ac:spMkLst>
        </pc:spChg>
        <pc:spChg chg="mod">
          <ac:chgData name="Bhavin Busa" userId="63f2fb03aa729157" providerId="LiveId" clId="{91254EB5-B2AD-430F-8C14-82E95AC6C880}" dt="2023-03-03T02:50:11.613" v="251" actId="1036"/>
          <ac:spMkLst>
            <pc:docMk/>
            <pc:sldMk cId="3481481870" sldId="2147471242"/>
            <ac:spMk id="19" creationId="{A73A5319-5EEB-8514-583C-D4E38B0A6D1F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0" creationId="{F3FF371B-D256-7DB8-9BFB-30AA9C3F7A4C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1" creationId="{C66A7B22-C858-F259-48D1-A98EC4498444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2" creationId="{01988A64-A2D4-CC04-E154-BB4796A7CF4E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4" creationId="{1C66C9F5-0138-8EDF-476C-4796117B09DD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5" creationId="{E4421B7E-B9C8-0C92-6E35-5612B1AFB626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6" creationId="{08976653-AAB3-DCDF-8C2F-EF3403B451AF}"/>
          </ac:spMkLst>
        </pc:spChg>
        <pc:spChg chg="add del mod">
          <ac:chgData name="Bhavin Busa" userId="63f2fb03aa729157" providerId="LiveId" clId="{91254EB5-B2AD-430F-8C14-82E95AC6C880}" dt="2023-03-03T02:50:34.860" v="253" actId="478"/>
          <ac:spMkLst>
            <pc:docMk/>
            <pc:sldMk cId="3481481870" sldId="2147471242"/>
            <ac:spMk id="27" creationId="{EFC57205-FD14-0146-AE15-EFAA0796646A}"/>
          </ac:spMkLst>
        </pc:spChg>
        <pc:picChg chg="del">
          <ac:chgData name="Bhavin Busa" userId="63f2fb03aa729157" providerId="LiveId" clId="{91254EB5-B2AD-430F-8C14-82E95AC6C880}" dt="2023-03-03T02:47:07.507" v="129" actId="478"/>
          <ac:picMkLst>
            <pc:docMk/>
            <pc:sldMk cId="3481481870" sldId="2147471242"/>
            <ac:picMk id="4" creationId="{55D97741-16CE-2486-0565-18B3BC54D139}"/>
          </ac:picMkLst>
        </pc:picChg>
        <pc:picChg chg="add mod ord">
          <ac:chgData name="Bhavin Busa" userId="63f2fb03aa729157" providerId="LiveId" clId="{91254EB5-B2AD-430F-8C14-82E95AC6C880}" dt="2023-03-03T02:50:11.613" v="251" actId="1036"/>
          <ac:picMkLst>
            <pc:docMk/>
            <pc:sldMk cId="3481481870" sldId="2147471242"/>
            <ac:picMk id="8" creationId="{A7B1BED8-AF4A-A552-5117-894DDB3A8A34}"/>
          </ac:picMkLst>
        </pc:picChg>
        <pc:picChg chg="del">
          <ac:chgData name="Bhavin Busa" userId="63f2fb03aa729157" providerId="LiveId" clId="{91254EB5-B2AD-430F-8C14-82E95AC6C880}" dt="2023-03-03T02:47:00.684" v="125" actId="478"/>
          <ac:picMkLst>
            <pc:docMk/>
            <pc:sldMk cId="3481481870" sldId="2147471242"/>
            <ac:picMk id="23" creationId="{B2AC894F-B634-D16A-A41E-04DEA8DCB84C}"/>
          </ac:picMkLst>
        </pc:picChg>
        <pc:cxnChg chg="del">
          <ac:chgData name="Bhavin Busa" userId="63f2fb03aa729157" providerId="LiveId" clId="{91254EB5-B2AD-430F-8C14-82E95AC6C880}" dt="2023-03-03T02:47:06.851" v="128" actId="478"/>
          <ac:cxnSpMkLst>
            <pc:docMk/>
            <pc:sldMk cId="3481481870" sldId="2147471242"/>
            <ac:cxnSpMk id="6" creationId="{73998B37-081B-06DF-163D-50DD86BFB4CC}"/>
          </ac:cxnSpMkLst>
        </pc:cxnChg>
      </pc:sldChg>
      <pc:sldChg chg="addSp delSp modSp mod">
        <pc:chgData name="Bhavin Busa" userId="63f2fb03aa729157" providerId="LiveId" clId="{91254EB5-B2AD-430F-8C14-82E95AC6C880}" dt="2023-03-03T17:02:14.989" v="458" actId="1076"/>
        <pc:sldMkLst>
          <pc:docMk/>
          <pc:sldMk cId="2928248881" sldId="2147471251"/>
        </pc:sldMkLst>
        <pc:spChg chg="del">
          <ac:chgData name="Bhavin Busa" userId="63f2fb03aa729157" providerId="LiveId" clId="{91254EB5-B2AD-430F-8C14-82E95AC6C880}" dt="2023-03-03T17:01:51.181" v="454" actId="478"/>
          <ac:spMkLst>
            <pc:docMk/>
            <pc:sldMk cId="2928248881" sldId="2147471251"/>
            <ac:spMk id="2" creationId="{12281020-BA85-6E8E-1FD6-EBFE27AC9955}"/>
          </ac:spMkLst>
        </pc:spChg>
        <pc:spChg chg="add del">
          <ac:chgData name="Bhavin Busa" userId="63f2fb03aa729157" providerId="LiveId" clId="{91254EB5-B2AD-430F-8C14-82E95AC6C880}" dt="2023-03-03T17:01:32.218" v="449" actId="22"/>
          <ac:spMkLst>
            <pc:docMk/>
            <pc:sldMk cId="2928248881" sldId="2147471251"/>
            <ac:spMk id="4" creationId="{9917E22E-1D0A-2F6A-1881-06358830EB52}"/>
          </ac:spMkLst>
        </pc:spChg>
        <pc:spChg chg="mod">
          <ac:chgData name="Bhavin Busa" userId="63f2fb03aa729157" providerId="LiveId" clId="{91254EB5-B2AD-430F-8C14-82E95AC6C880}" dt="2023-03-03T17:02:14.989" v="458" actId="1076"/>
          <ac:spMkLst>
            <pc:docMk/>
            <pc:sldMk cId="2928248881" sldId="2147471251"/>
            <ac:spMk id="7" creationId="{A48AF687-98F7-E416-AD90-39C68643E186}"/>
          </ac:spMkLst>
        </pc:spChg>
        <pc:picChg chg="add del">
          <ac:chgData name="Bhavin Busa" userId="63f2fb03aa729157" providerId="LiveId" clId="{91254EB5-B2AD-430F-8C14-82E95AC6C880}" dt="2023-03-03T17:00:15.815" v="447" actId="478"/>
          <ac:picMkLst>
            <pc:docMk/>
            <pc:sldMk cId="2928248881" sldId="2147471251"/>
            <ac:picMk id="6" creationId="{C059D6C6-CDEE-BDCC-66FC-6E715D766A10}"/>
          </ac:picMkLst>
        </pc:picChg>
        <pc:picChg chg="add mod ord">
          <ac:chgData name="Bhavin Busa" userId="63f2fb03aa729157" providerId="LiveId" clId="{91254EB5-B2AD-430F-8C14-82E95AC6C880}" dt="2023-03-03T17:02:10.893" v="457" actId="14100"/>
          <ac:picMkLst>
            <pc:docMk/>
            <pc:sldMk cId="2928248881" sldId="2147471251"/>
            <ac:picMk id="8" creationId="{7F703499-9F16-8645-A24C-A7983193BFAC}"/>
          </ac:picMkLst>
        </pc:picChg>
      </pc:sldChg>
      <pc:sldChg chg="addSp delSp modSp mod modClrScheme chgLayout">
        <pc:chgData name="Bhavin Busa" userId="63f2fb03aa729157" providerId="LiveId" clId="{91254EB5-B2AD-430F-8C14-82E95AC6C880}" dt="2023-03-03T17:05:17.010" v="474" actId="1076"/>
        <pc:sldMkLst>
          <pc:docMk/>
          <pc:sldMk cId="554269552" sldId="2147471252"/>
        </pc:sldMkLst>
        <pc:spChg chg="mod ord">
          <ac:chgData name="Bhavin Busa" userId="63f2fb03aa729157" providerId="LiveId" clId="{91254EB5-B2AD-430F-8C14-82E95AC6C880}" dt="2023-03-03T17:05:17.010" v="474" actId="1076"/>
          <ac:spMkLst>
            <pc:docMk/>
            <pc:sldMk cId="554269552" sldId="2147471252"/>
            <ac:spMk id="2" creationId="{F2FDBF1D-D33A-AB79-103F-E7025893E831}"/>
          </ac:spMkLst>
        </pc:spChg>
        <pc:spChg chg="add del mod ord">
          <ac:chgData name="Bhavin Busa" userId="63f2fb03aa729157" providerId="LiveId" clId="{91254EB5-B2AD-430F-8C14-82E95AC6C880}" dt="2023-03-03T17:05:11.987" v="473" actId="478"/>
          <ac:spMkLst>
            <pc:docMk/>
            <pc:sldMk cId="554269552" sldId="2147471252"/>
            <ac:spMk id="3" creationId="{9FD2D0CB-6002-E14E-575B-7345E26F2A14}"/>
          </ac:spMkLst>
        </pc:spChg>
        <pc:picChg chg="del">
          <ac:chgData name="Bhavin Busa" userId="63f2fb03aa729157" providerId="LiveId" clId="{91254EB5-B2AD-430F-8C14-82E95AC6C880}" dt="2023-03-03T17:03:01.067" v="459" actId="478"/>
          <ac:picMkLst>
            <pc:docMk/>
            <pc:sldMk cId="554269552" sldId="2147471252"/>
            <ac:picMk id="6" creationId="{1CC218A4-4605-11BB-015D-57D214CE110B}"/>
          </ac:picMkLst>
        </pc:picChg>
      </pc:sldChg>
      <pc:sldChg chg="addSp delSp modSp new del mod modClrScheme chgLayout">
        <pc:chgData name="Bhavin Busa" userId="63f2fb03aa729157" providerId="LiveId" clId="{91254EB5-B2AD-430F-8C14-82E95AC6C880}" dt="2023-03-03T16:58:15.714" v="442" actId="47"/>
        <pc:sldMkLst>
          <pc:docMk/>
          <pc:sldMk cId="2899321514" sldId="2147471255"/>
        </pc:sldMkLst>
        <pc:spChg chg="del mod ord">
          <ac:chgData name="Bhavin Busa" userId="63f2fb03aa729157" providerId="LiveId" clId="{91254EB5-B2AD-430F-8C14-82E95AC6C880}" dt="2023-03-02T14:09:04.166" v="1" actId="700"/>
          <ac:spMkLst>
            <pc:docMk/>
            <pc:sldMk cId="2899321514" sldId="2147471255"/>
            <ac:spMk id="2" creationId="{049156F0-3F17-0E0C-1C2C-2132F614EC36}"/>
          </ac:spMkLst>
        </pc:spChg>
        <pc:spChg chg="del mod ord">
          <ac:chgData name="Bhavin Busa" userId="63f2fb03aa729157" providerId="LiveId" clId="{91254EB5-B2AD-430F-8C14-82E95AC6C880}" dt="2023-03-02T14:09:04.166" v="1" actId="700"/>
          <ac:spMkLst>
            <pc:docMk/>
            <pc:sldMk cId="2899321514" sldId="2147471255"/>
            <ac:spMk id="3" creationId="{A1ABBAA2-A944-F237-F810-0BBB1EB38F22}"/>
          </ac:spMkLst>
        </pc:spChg>
        <pc:spChg chg="add mod ord">
          <ac:chgData name="Bhavin Busa" userId="63f2fb03aa729157" providerId="LiveId" clId="{91254EB5-B2AD-430F-8C14-82E95AC6C880}" dt="2023-03-02T14:09:04.166" v="1" actId="700"/>
          <ac:spMkLst>
            <pc:docMk/>
            <pc:sldMk cId="2899321514" sldId="2147471255"/>
            <ac:spMk id="4" creationId="{77FF3AFC-33A9-C207-3F5F-D915A318DF9F}"/>
          </ac:spMkLst>
        </pc:spChg>
        <pc:spChg chg="add mod ord">
          <ac:chgData name="Bhavin Busa" userId="63f2fb03aa729157" providerId="LiveId" clId="{91254EB5-B2AD-430F-8C14-82E95AC6C880}" dt="2023-03-02T14:09:04.166" v="1" actId="700"/>
          <ac:spMkLst>
            <pc:docMk/>
            <pc:sldMk cId="2899321514" sldId="2147471255"/>
            <ac:spMk id="5" creationId="{E54F2251-DC46-BBF8-C0F8-73DEB1EAC6EF}"/>
          </ac:spMkLst>
        </pc:spChg>
      </pc:sldChg>
      <pc:sldChg chg="add del">
        <pc:chgData name="Bhavin Busa" userId="63f2fb03aa729157" providerId="LiveId" clId="{91254EB5-B2AD-430F-8C14-82E95AC6C880}" dt="2023-03-03T16:03:35.315" v="417" actId="47"/>
        <pc:sldMkLst>
          <pc:docMk/>
          <pc:sldMk cId="2341442562" sldId="2147471256"/>
        </pc:sldMkLst>
      </pc:sldChg>
      <pc:sldChg chg="addSp delSp modSp add mod">
        <pc:chgData name="Bhavin Busa" userId="63f2fb03aa729157" providerId="LiveId" clId="{91254EB5-B2AD-430F-8C14-82E95AC6C880}" dt="2023-03-03T17:09:58.507" v="568" actId="20577"/>
        <pc:sldMkLst>
          <pc:docMk/>
          <pc:sldMk cId="2539929374" sldId="2147471257"/>
        </pc:sldMkLst>
        <pc:spChg chg="mod">
          <ac:chgData name="Bhavin Busa" userId="63f2fb03aa729157" providerId="LiveId" clId="{91254EB5-B2AD-430F-8C14-82E95AC6C880}" dt="2023-03-03T17:06:11.852" v="521" actId="20577"/>
          <ac:spMkLst>
            <pc:docMk/>
            <pc:sldMk cId="2539929374" sldId="2147471257"/>
            <ac:spMk id="2" creationId="{44507C43-892D-1214-5C48-E762731A001A}"/>
          </ac:spMkLst>
        </pc:spChg>
        <pc:spChg chg="add mod">
          <ac:chgData name="Bhavin Busa" userId="63f2fb03aa729157" providerId="LiveId" clId="{91254EB5-B2AD-430F-8C14-82E95AC6C880}" dt="2023-03-03T17:09:21.514" v="559" actId="403"/>
          <ac:spMkLst>
            <pc:docMk/>
            <pc:sldMk cId="2539929374" sldId="2147471257"/>
            <ac:spMk id="3" creationId="{E809D431-09FA-A84C-739D-AB4BB2322127}"/>
          </ac:spMkLst>
        </pc:spChg>
        <pc:spChg chg="add mod">
          <ac:chgData name="Bhavin Busa" userId="63f2fb03aa729157" providerId="LiveId" clId="{91254EB5-B2AD-430F-8C14-82E95AC6C880}" dt="2023-03-03T17:09:21.514" v="559" actId="403"/>
          <ac:spMkLst>
            <pc:docMk/>
            <pc:sldMk cId="2539929374" sldId="2147471257"/>
            <ac:spMk id="6" creationId="{D7A36215-46EE-AC38-A3F8-78DF509587B2}"/>
          </ac:spMkLst>
        </pc:spChg>
        <pc:spChg chg="add mod">
          <ac:chgData name="Bhavin Busa" userId="63f2fb03aa729157" providerId="LiveId" clId="{91254EB5-B2AD-430F-8C14-82E95AC6C880}" dt="2023-03-03T17:09:58.507" v="568" actId="20577"/>
          <ac:spMkLst>
            <pc:docMk/>
            <pc:sldMk cId="2539929374" sldId="2147471257"/>
            <ac:spMk id="7" creationId="{88168CBD-BFE7-693F-E484-A2EE4EC86FD5}"/>
          </ac:spMkLst>
        </pc:spChg>
        <pc:spChg chg="del">
          <ac:chgData name="Bhavin Busa" userId="63f2fb03aa729157" providerId="LiveId" clId="{91254EB5-B2AD-430F-8C14-82E95AC6C880}" dt="2023-03-03T02:54:32.298" v="260" actId="478"/>
          <ac:spMkLst>
            <pc:docMk/>
            <pc:sldMk cId="2539929374" sldId="2147471257"/>
            <ac:spMk id="9" creationId="{21FA0CE2-CDBD-7D98-D41A-EC548561EB2F}"/>
          </ac:spMkLst>
        </pc:spChg>
        <pc:spChg chg="del mod">
          <ac:chgData name="Bhavin Busa" userId="63f2fb03aa729157" providerId="LiveId" clId="{91254EB5-B2AD-430F-8C14-82E95AC6C880}" dt="2023-03-03T02:54:34.337" v="262" actId="478"/>
          <ac:spMkLst>
            <pc:docMk/>
            <pc:sldMk cId="2539929374" sldId="2147471257"/>
            <ac:spMk id="10" creationId="{8F30F2DE-B71A-76CF-6113-F811761B10B2}"/>
          </ac:spMkLst>
        </pc:spChg>
        <pc:spChg chg="del">
          <ac:chgData name="Bhavin Busa" userId="63f2fb03aa729157" providerId="LiveId" clId="{91254EB5-B2AD-430F-8C14-82E95AC6C880}" dt="2023-03-03T02:54:30.973" v="259" actId="478"/>
          <ac:spMkLst>
            <pc:docMk/>
            <pc:sldMk cId="2539929374" sldId="2147471257"/>
            <ac:spMk id="11" creationId="{A33EE60D-FC0C-271A-0842-DEEFDEFB9582}"/>
          </ac:spMkLst>
        </pc:spChg>
        <pc:spChg chg="del">
          <ac:chgData name="Bhavin Busa" userId="63f2fb03aa729157" providerId="LiveId" clId="{91254EB5-B2AD-430F-8C14-82E95AC6C880}" dt="2023-03-03T02:54:47.266" v="271" actId="478"/>
          <ac:spMkLst>
            <pc:docMk/>
            <pc:sldMk cId="2539929374" sldId="2147471257"/>
            <ac:spMk id="12" creationId="{D93EFBC4-289B-0A57-2C52-CB2CF2838CDB}"/>
          </ac:spMkLst>
        </pc:spChg>
        <pc:spChg chg="del">
          <ac:chgData name="Bhavin Busa" userId="63f2fb03aa729157" providerId="LiveId" clId="{91254EB5-B2AD-430F-8C14-82E95AC6C880}" dt="2023-03-03T02:54:45.603" v="270" actId="478"/>
          <ac:spMkLst>
            <pc:docMk/>
            <pc:sldMk cId="2539929374" sldId="2147471257"/>
            <ac:spMk id="13" creationId="{12FBDCD7-61E1-2755-618B-64FA900A5FD0}"/>
          </ac:spMkLst>
        </pc:spChg>
        <pc:spChg chg="del">
          <ac:chgData name="Bhavin Busa" userId="63f2fb03aa729157" providerId="LiveId" clId="{91254EB5-B2AD-430F-8C14-82E95AC6C880}" dt="2023-03-03T02:54:44.273" v="269" actId="478"/>
          <ac:spMkLst>
            <pc:docMk/>
            <pc:sldMk cId="2539929374" sldId="2147471257"/>
            <ac:spMk id="14" creationId="{1733E8BC-9EEE-E02D-1749-AAD03FB4BF6F}"/>
          </ac:spMkLst>
        </pc:spChg>
        <pc:spChg chg="del">
          <ac:chgData name="Bhavin Busa" userId="63f2fb03aa729157" providerId="LiveId" clId="{91254EB5-B2AD-430F-8C14-82E95AC6C880}" dt="2023-03-03T02:54:42.906" v="268" actId="478"/>
          <ac:spMkLst>
            <pc:docMk/>
            <pc:sldMk cId="2539929374" sldId="2147471257"/>
            <ac:spMk id="16" creationId="{F60185AF-EB91-89A8-A119-07220E88E483}"/>
          </ac:spMkLst>
        </pc:spChg>
        <pc:spChg chg="del">
          <ac:chgData name="Bhavin Busa" userId="63f2fb03aa729157" providerId="LiveId" clId="{91254EB5-B2AD-430F-8C14-82E95AC6C880}" dt="2023-03-03T02:54:35.466" v="263" actId="478"/>
          <ac:spMkLst>
            <pc:docMk/>
            <pc:sldMk cId="2539929374" sldId="2147471257"/>
            <ac:spMk id="17" creationId="{4B49B343-1FB7-5BBE-8A19-64A16819DFCB}"/>
          </ac:spMkLst>
        </pc:spChg>
        <pc:spChg chg="del">
          <ac:chgData name="Bhavin Busa" userId="63f2fb03aa729157" providerId="LiveId" clId="{91254EB5-B2AD-430F-8C14-82E95AC6C880}" dt="2023-03-03T02:54:40.618" v="267" actId="478"/>
          <ac:spMkLst>
            <pc:docMk/>
            <pc:sldMk cId="2539929374" sldId="2147471257"/>
            <ac:spMk id="18" creationId="{17091EC3-9B90-158C-32C7-A9AFB0C34DDB}"/>
          </ac:spMkLst>
        </pc:spChg>
        <pc:spChg chg="del">
          <ac:chgData name="Bhavin Busa" userId="63f2fb03aa729157" providerId="LiveId" clId="{91254EB5-B2AD-430F-8C14-82E95AC6C880}" dt="2023-03-03T02:54:39.843" v="266" actId="478"/>
          <ac:spMkLst>
            <pc:docMk/>
            <pc:sldMk cId="2539929374" sldId="2147471257"/>
            <ac:spMk id="19" creationId="{A73A5319-5EEB-8514-583C-D4E38B0A6D1F}"/>
          </ac:spMkLst>
        </pc:spChg>
        <pc:picChg chg="add mod">
          <ac:chgData name="Bhavin Busa" userId="63f2fb03aa729157" providerId="LiveId" clId="{91254EB5-B2AD-430F-8C14-82E95AC6C880}" dt="2023-03-03T17:09:07.602" v="558" actId="1076"/>
          <ac:picMkLst>
            <pc:docMk/>
            <pc:sldMk cId="2539929374" sldId="2147471257"/>
            <ac:picMk id="5" creationId="{6FDFCA04-E041-55EB-A75A-BEB6D5872D8C}"/>
          </ac:picMkLst>
        </pc:picChg>
        <pc:picChg chg="add del mod">
          <ac:chgData name="Bhavin Busa" userId="63f2fb03aa729157" providerId="LiveId" clId="{91254EB5-B2AD-430F-8C14-82E95AC6C880}" dt="2023-03-03T17:09:00.537" v="557" actId="1076"/>
          <ac:picMkLst>
            <pc:docMk/>
            <pc:sldMk cId="2539929374" sldId="2147471257"/>
            <ac:picMk id="8" creationId="{A7B1BED8-AF4A-A552-5117-894DDB3A8A34}"/>
          </ac:picMkLst>
        </pc:picChg>
      </pc:sldChg>
      <pc:sldChg chg="add">
        <pc:chgData name="Bhavin Busa" userId="63f2fb03aa729157" providerId="LiveId" clId="{91254EB5-B2AD-430F-8C14-82E95AC6C880}" dt="2023-03-03T16:58:49.026" v="443"/>
        <pc:sldMkLst>
          <pc:docMk/>
          <pc:sldMk cId="3955895491" sldId="2147471258"/>
        </pc:sldMkLst>
      </pc:sldChg>
      <pc:sldChg chg="addSp delSp modSp new mod ord">
        <pc:chgData name="Bhavin Busa" userId="63f2fb03aa729157" providerId="LiveId" clId="{91254EB5-B2AD-430F-8C14-82E95AC6C880}" dt="2023-03-03T17:15:09.755" v="787" actId="1037"/>
        <pc:sldMkLst>
          <pc:docMk/>
          <pc:sldMk cId="1944826208" sldId="2147471259"/>
        </pc:sldMkLst>
        <pc:spChg chg="mod">
          <ac:chgData name="Bhavin Busa" userId="63f2fb03aa729157" providerId="LiveId" clId="{91254EB5-B2AD-430F-8C14-82E95AC6C880}" dt="2023-03-03T17:14:19.026" v="751" actId="20577"/>
          <ac:spMkLst>
            <pc:docMk/>
            <pc:sldMk cId="1944826208" sldId="2147471259"/>
            <ac:spMk id="2" creationId="{C39455EC-140C-D0C5-7A5D-4EB976D270E1}"/>
          </ac:spMkLst>
        </pc:spChg>
        <pc:spChg chg="del">
          <ac:chgData name="Bhavin Busa" userId="63f2fb03aa729157" providerId="LiveId" clId="{91254EB5-B2AD-430F-8C14-82E95AC6C880}" dt="2023-03-03T17:11:54.194" v="656" actId="478"/>
          <ac:spMkLst>
            <pc:docMk/>
            <pc:sldMk cId="1944826208" sldId="2147471259"/>
            <ac:spMk id="3" creationId="{4CE5E3E5-D782-DFEF-DAF5-93DA338981AA}"/>
          </ac:spMkLst>
        </pc:spChg>
        <pc:spChg chg="add mod">
          <ac:chgData name="Bhavin Busa" userId="63f2fb03aa729157" providerId="LiveId" clId="{91254EB5-B2AD-430F-8C14-82E95AC6C880}" dt="2023-03-03T17:15:09.755" v="787" actId="1037"/>
          <ac:spMkLst>
            <pc:docMk/>
            <pc:sldMk cId="1944826208" sldId="2147471259"/>
            <ac:spMk id="6" creationId="{E882F38F-A5A2-B272-0C7B-60CBD633B4B1}"/>
          </ac:spMkLst>
        </pc:spChg>
        <pc:picChg chg="add mod">
          <ac:chgData name="Bhavin Busa" userId="63f2fb03aa729157" providerId="LiveId" clId="{91254EB5-B2AD-430F-8C14-82E95AC6C880}" dt="2023-03-03T17:15:09.755" v="787" actId="1037"/>
          <ac:picMkLst>
            <pc:docMk/>
            <pc:sldMk cId="1944826208" sldId="2147471259"/>
            <ac:picMk id="5" creationId="{1EFCF240-AB69-60D8-1DB9-92678958E12B}"/>
          </ac:picMkLst>
        </pc:picChg>
      </pc:sldChg>
      <pc:sldChg chg="modSp add mod setBg">
        <pc:chgData name="Bhavin Busa" userId="63f2fb03aa729157" providerId="LiveId" clId="{91254EB5-B2AD-430F-8C14-82E95AC6C880}" dt="2023-03-03T17:20:36.048" v="794" actId="20577"/>
        <pc:sldMkLst>
          <pc:docMk/>
          <pc:sldMk cId="2621566334" sldId="2147471260"/>
        </pc:sldMkLst>
        <pc:spChg chg="mod">
          <ac:chgData name="Bhavin Busa" userId="63f2fb03aa729157" providerId="LiveId" clId="{91254EB5-B2AD-430F-8C14-82E95AC6C880}" dt="2023-03-03T17:20:36.048" v="794" actId="20577"/>
          <ac:spMkLst>
            <pc:docMk/>
            <pc:sldMk cId="2621566334" sldId="2147471260"/>
            <ac:spMk id="2" creationId="{F2FDBF1D-D33A-AB79-103F-E7025893E831}"/>
          </ac:spMkLst>
        </pc:spChg>
      </pc:sldChg>
      <pc:sldChg chg="add">
        <pc:chgData name="Bhavin Busa" userId="63f2fb03aa729157" providerId="LiveId" clId="{91254EB5-B2AD-430F-8C14-82E95AC6C880}" dt="2023-03-03T17:20:45.621" v="795"/>
        <pc:sldMkLst>
          <pc:docMk/>
          <pc:sldMk cId="1065193141" sldId="2147471261"/>
        </pc:sldMkLst>
      </pc:sldChg>
      <pc:sldChg chg="add">
        <pc:chgData name="Bhavin Busa" userId="63f2fb03aa729157" providerId="LiveId" clId="{91254EB5-B2AD-430F-8C14-82E95AC6C880}" dt="2023-03-03T17:20:59.734" v="796"/>
        <pc:sldMkLst>
          <pc:docMk/>
          <pc:sldMk cId="2337798673" sldId="214747126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91DB-4A2A-468A-95C1-A13131BADD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ECDCB08-0CC8-4C1A-BC6E-2C1182C343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Develop a structure to represent Analysis Results as data </a:t>
          </a:r>
        </a:p>
      </dgm:t>
    </dgm:pt>
    <dgm:pt modelId="{2562AC58-9809-43AB-80CD-CB1AD3B4A9B9}" type="parTrans" cxnId="{B911A7F9-B37F-4AE3-A95E-DA2E66CAF274}">
      <dgm:prSet/>
      <dgm:spPr/>
      <dgm:t>
        <a:bodyPr/>
        <a:lstStyle/>
        <a:p>
          <a:endParaRPr lang="en-US"/>
        </a:p>
      </dgm:t>
    </dgm:pt>
    <dgm:pt modelId="{C2777495-5E57-4CBA-BE3E-51879CC937C6}" type="sibTrans" cxnId="{B911A7F9-B37F-4AE3-A95E-DA2E66CAF274}">
      <dgm:prSet phldrT="01" phldr="0"/>
      <dgm:spPr/>
      <dgm:t>
        <a:bodyPr/>
        <a:lstStyle/>
        <a:p>
          <a:endParaRPr lang="en-US"/>
        </a:p>
      </dgm:t>
    </dgm:pt>
    <dgm:pt modelId="{9140F5BD-779B-4A5A-B4C5-F93C365C96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dirty="0"/>
            <a:t>Illustrate and exercise with a set of common data displays</a:t>
          </a:r>
          <a:endParaRPr lang="en-US" sz="2000" dirty="0"/>
        </a:p>
      </dgm:t>
    </dgm:pt>
    <dgm:pt modelId="{7C73E972-F73E-476C-B90F-F93CF3EB433B}" type="parTrans" cxnId="{F61689ED-03AF-456E-AAA0-9E477BFA33C8}">
      <dgm:prSet/>
      <dgm:spPr/>
      <dgm:t>
        <a:bodyPr/>
        <a:lstStyle/>
        <a:p>
          <a:endParaRPr lang="en-US"/>
        </a:p>
      </dgm:t>
    </dgm:pt>
    <dgm:pt modelId="{F16A506A-0EE2-4C41-8EC1-B1336438E253}" type="sibTrans" cxnId="{F61689ED-03AF-456E-AAA0-9E477BFA33C8}">
      <dgm:prSet phldrT="03" phldr="0"/>
      <dgm:spPr/>
      <dgm:t>
        <a:bodyPr/>
        <a:lstStyle/>
        <a:p>
          <a:endParaRPr lang="en-US"/>
        </a:p>
      </dgm:t>
    </dgm:pt>
    <dgm:pt modelId="{311A7480-0357-4C5A-A922-9600C044AA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Develop a technical specification to prospectively leverage Analysis Results Metadata to drive automation</a:t>
          </a:r>
        </a:p>
      </dgm:t>
    </dgm:pt>
    <dgm:pt modelId="{01C83053-8FE9-4F08-AE1E-334664559E6E}" type="sibTrans" cxnId="{861BE12C-76D0-4ED9-9554-45431BDA33B7}">
      <dgm:prSet phldrT="02" phldr="0"/>
      <dgm:spPr/>
      <dgm:t>
        <a:bodyPr/>
        <a:lstStyle/>
        <a:p>
          <a:endParaRPr lang="en-US"/>
        </a:p>
      </dgm:t>
    </dgm:pt>
    <dgm:pt modelId="{A14BC7FC-E724-40D1-8EFB-A1B5B2C9931C}" type="parTrans" cxnId="{861BE12C-76D0-4ED9-9554-45431BDA33B7}">
      <dgm:prSet/>
      <dgm:spPr/>
      <dgm:t>
        <a:bodyPr/>
        <a:lstStyle/>
        <a:p>
          <a:endParaRPr lang="en-US"/>
        </a:p>
      </dgm:t>
    </dgm:pt>
    <dgm:pt modelId="{38D197B5-8DE7-45B7-84E9-CA5CA5C5A7E3}" type="pres">
      <dgm:prSet presAssocID="{A70A91DB-4A2A-468A-95C1-A13131BADDCF}" presName="root" presStyleCnt="0">
        <dgm:presLayoutVars>
          <dgm:dir/>
          <dgm:resizeHandles val="exact"/>
        </dgm:presLayoutVars>
      </dgm:prSet>
      <dgm:spPr/>
    </dgm:pt>
    <dgm:pt modelId="{62DF4857-DEC5-41DD-B329-E4760E6BFA54}" type="pres">
      <dgm:prSet presAssocID="{311A7480-0357-4C5A-A922-9600C044AAC0}" presName="compNode" presStyleCnt="0"/>
      <dgm:spPr/>
    </dgm:pt>
    <dgm:pt modelId="{E998BE58-18A2-4C39-905C-6446671213D4}" type="pres">
      <dgm:prSet presAssocID="{311A7480-0357-4C5A-A922-9600C044AAC0}" presName="bgRect" presStyleLbl="bgShp" presStyleIdx="0" presStyleCnt="3"/>
      <dgm:spPr/>
    </dgm:pt>
    <dgm:pt modelId="{A6B8E5CF-B85E-4B99-B821-B61FFC639A99}" type="pres">
      <dgm:prSet presAssocID="{311A7480-0357-4C5A-A922-9600C044AA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9C5F8D8-C942-40B0-BE5E-81771FE54947}" type="pres">
      <dgm:prSet presAssocID="{311A7480-0357-4C5A-A922-9600C044AAC0}" presName="spaceRect" presStyleCnt="0"/>
      <dgm:spPr/>
    </dgm:pt>
    <dgm:pt modelId="{0D8A927C-2209-4188-B20B-EA7BBF2FF2F8}" type="pres">
      <dgm:prSet presAssocID="{311A7480-0357-4C5A-A922-9600C044AAC0}" presName="parTx" presStyleLbl="revTx" presStyleIdx="0" presStyleCnt="3" custScaleX="108138" custLinFactNeighborX="745">
        <dgm:presLayoutVars>
          <dgm:chMax val="0"/>
          <dgm:chPref val="0"/>
        </dgm:presLayoutVars>
      </dgm:prSet>
      <dgm:spPr/>
    </dgm:pt>
    <dgm:pt modelId="{4284586F-0118-48FB-9B07-A31B16119157}" type="pres">
      <dgm:prSet presAssocID="{01C83053-8FE9-4F08-AE1E-334664559E6E}" presName="sibTrans" presStyleCnt="0"/>
      <dgm:spPr/>
    </dgm:pt>
    <dgm:pt modelId="{B6A3EB39-10E7-4689-9539-6D4955BE9761}" type="pres">
      <dgm:prSet presAssocID="{9ECDCB08-0CC8-4C1A-BC6E-2C1182C34387}" presName="compNode" presStyleCnt="0"/>
      <dgm:spPr/>
    </dgm:pt>
    <dgm:pt modelId="{05A2B451-5A2C-453E-8B1C-FCB32ADDF591}" type="pres">
      <dgm:prSet presAssocID="{9ECDCB08-0CC8-4C1A-BC6E-2C1182C34387}" presName="bgRect" presStyleLbl="bgShp" presStyleIdx="1" presStyleCnt="3"/>
      <dgm:spPr/>
    </dgm:pt>
    <dgm:pt modelId="{A2299A6D-FCA3-441F-90D8-8DFE6B0DFC89}" type="pres">
      <dgm:prSet presAssocID="{9ECDCB08-0CC8-4C1A-BC6E-2C1182C34387}" presName="iconRect" presStyleLbl="node1" presStyleIdx="1" presStyleCnt="3"/>
      <dgm:spPr>
        <a:blipFill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Screen"/>
        </a:ext>
      </dgm:extLst>
    </dgm:pt>
    <dgm:pt modelId="{2FEE9529-297F-4568-8C73-0237C13C4F27}" type="pres">
      <dgm:prSet presAssocID="{9ECDCB08-0CC8-4C1A-BC6E-2C1182C34387}" presName="spaceRect" presStyleCnt="0"/>
      <dgm:spPr/>
    </dgm:pt>
    <dgm:pt modelId="{AB6FAC2D-D99E-42D2-9CB8-DCD80D7A2FDC}" type="pres">
      <dgm:prSet presAssocID="{9ECDCB08-0CC8-4C1A-BC6E-2C1182C34387}" presName="parTx" presStyleLbl="revTx" presStyleIdx="1" presStyleCnt="3" custScaleX="102343" custLinFactNeighborX="-1528" custLinFactNeighborY="7890">
        <dgm:presLayoutVars>
          <dgm:chMax val="0"/>
          <dgm:chPref val="0"/>
        </dgm:presLayoutVars>
      </dgm:prSet>
      <dgm:spPr/>
    </dgm:pt>
    <dgm:pt modelId="{DA37347E-E853-4062-AFDA-B2A55E5A1B5F}" type="pres">
      <dgm:prSet presAssocID="{C2777495-5E57-4CBA-BE3E-51879CC937C6}" presName="sibTrans" presStyleCnt="0"/>
      <dgm:spPr/>
    </dgm:pt>
    <dgm:pt modelId="{E8E4CEC3-B798-4B28-BABC-7B90B521E965}" type="pres">
      <dgm:prSet presAssocID="{9140F5BD-779B-4A5A-B4C5-F93C365C962D}" presName="compNode" presStyleCnt="0"/>
      <dgm:spPr/>
    </dgm:pt>
    <dgm:pt modelId="{AD6E6CA0-CA45-4DE2-85F3-02F09C4734C7}" type="pres">
      <dgm:prSet presAssocID="{9140F5BD-779B-4A5A-B4C5-F93C365C962D}" presName="bgRect" presStyleLbl="bgShp" presStyleIdx="2" presStyleCnt="3"/>
      <dgm:spPr/>
    </dgm:pt>
    <dgm:pt modelId="{6D6387CB-A74E-4347-9510-1E42207496DE}" type="pres">
      <dgm:prSet presAssocID="{9140F5BD-779B-4A5A-B4C5-F93C365C96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DE0C662D-39A4-4712-8CB6-A2B836F0AEEE}" type="pres">
      <dgm:prSet presAssocID="{9140F5BD-779B-4A5A-B4C5-F93C365C962D}" presName="spaceRect" presStyleCnt="0"/>
      <dgm:spPr/>
    </dgm:pt>
    <dgm:pt modelId="{ED5E04B4-519A-494F-A9FC-555A8906547E}" type="pres">
      <dgm:prSet presAssocID="{9140F5BD-779B-4A5A-B4C5-F93C365C962D}" presName="parTx" presStyleLbl="revTx" presStyleIdx="2" presStyleCnt="3" custScaleX="104381">
        <dgm:presLayoutVars>
          <dgm:chMax val="0"/>
          <dgm:chPref val="0"/>
        </dgm:presLayoutVars>
      </dgm:prSet>
      <dgm:spPr/>
    </dgm:pt>
  </dgm:ptLst>
  <dgm:cxnLst>
    <dgm:cxn modelId="{861BE12C-76D0-4ED9-9554-45431BDA33B7}" srcId="{A70A91DB-4A2A-468A-95C1-A13131BADDCF}" destId="{311A7480-0357-4C5A-A922-9600C044AAC0}" srcOrd="0" destOrd="0" parTransId="{A14BC7FC-E724-40D1-8EFB-A1B5B2C9931C}" sibTransId="{01C83053-8FE9-4F08-AE1E-334664559E6E}"/>
    <dgm:cxn modelId="{7715A373-F106-DC47-BE07-500A7A148A50}" type="presOf" srcId="{9ECDCB08-0CC8-4C1A-BC6E-2C1182C34387}" destId="{AB6FAC2D-D99E-42D2-9CB8-DCD80D7A2FDC}" srcOrd="0" destOrd="0" presId="urn:microsoft.com/office/officeart/2018/2/layout/IconVerticalSolidList"/>
    <dgm:cxn modelId="{634AF586-F726-204A-ABDD-5906DE920194}" type="presOf" srcId="{9140F5BD-779B-4A5A-B4C5-F93C365C962D}" destId="{ED5E04B4-519A-494F-A9FC-555A8906547E}" srcOrd="0" destOrd="0" presId="urn:microsoft.com/office/officeart/2018/2/layout/IconVerticalSolidList"/>
    <dgm:cxn modelId="{5CC3F096-4F3C-0F4B-ACF6-0682D3F6A744}" type="presOf" srcId="{311A7480-0357-4C5A-A922-9600C044AAC0}" destId="{0D8A927C-2209-4188-B20B-EA7BBF2FF2F8}" srcOrd="0" destOrd="0" presId="urn:microsoft.com/office/officeart/2018/2/layout/IconVerticalSolidList"/>
    <dgm:cxn modelId="{271B4EE9-A5FC-4AD7-AA94-E1B7F029958C}" type="presOf" srcId="{A70A91DB-4A2A-468A-95C1-A13131BADDCF}" destId="{38D197B5-8DE7-45B7-84E9-CA5CA5C5A7E3}" srcOrd="0" destOrd="0" presId="urn:microsoft.com/office/officeart/2018/2/layout/IconVerticalSolidList"/>
    <dgm:cxn modelId="{F61689ED-03AF-456E-AAA0-9E477BFA33C8}" srcId="{A70A91DB-4A2A-468A-95C1-A13131BADDCF}" destId="{9140F5BD-779B-4A5A-B4C5-F93C365C962D}" srcOrd="2" destOrd="0" parTransId="{7C73E972-F73E-476C-B90F-F93CF3EB433B}" sibTransId="{F16A506A-0EE2-4C41-8EC1-B1336438E253}"/>
    <dgm:cxn modelId="{B911A7F9-B37F-4AE3-A95E-DA2E66CAF274}" srcId="{A70A91DB-4A2A-468A-95C1-A13131BADDCF}" destId="{9ECDCB08-0CC8-4C1A-BC6E-2C1182C34387}" srcOrd="1" destOrd="0" parTransId="{2562AC58-9809-43AB-80CD-CB1AD3B4A9B9}" sibTransId="{C2777495-5E57-4CBA-BE3E-51879CC937C6}"/>
    <dgm:cxn modelId="{EECF31C8-B98B-4946-859C-A9EEF63698D5}" type="presParOf" srcId="{38D197B5-8DE7-45B7-84E9-CA5CA5C5A7E3}" destId="{62DF4857-DEC5-41DD-B329-E4760E6BFA54}" srcOrd="0" destOrd="0" presId="urn:microsoft.com/office/officeart/2018/2/layout/IconVerticalSolidList"/>
    <dgm:cxn modelId="{1BFD19E6-FDD4-2F43-B725-4EE26F3492F8}" type="presParOf" srcId="{62DF4857-DEC5-41DD-B329-E4760E6BFA54}" destId="{E998BE58-18A2-4C39-905C-6446671213D4}" srcOrd="0" destOrd="0" presId="urn:microsoft.com/office/officeart/2018/2/layout/IconVerticalSolidList"/>
    <dgm:cxn modelId="{76D63683-3636-3C43-B8E5-C984932509F2}" type="presParOf" srcId="{62DF4857-DEC5-41DD-B329-E4760E6BFA54}" destId="{A6B8E5CF-B85E-4B99-B821-B61FFC639A99}" srcOrd="1" destOrd="0" presId="urn:microsoft.com/office/officeart/2018/2/layout/IconVerticalSolidList"/>
    <dgm:cxn modelId="{5AD03C9C-11F6-7E40-BE13-6032E65179C3}" type="presParOf" srcId="{62DF4857-DEC5-41DD-B329-E4760E6BFA54}" destId="{29C5F8D8-C942-40B0-BE5E-81771FE54947}" srcOrd="2" destOrd="0" presId="urn:microsoft.com/office/officeart/2018/2/layout/IconVerticalSolidList"/>
    <dgm:cxn modelId="{0324D31B-A06A-304A-9F9A-5A5999E1DFDB}" type="presParOf" srcId="{62DF4857-DEC5-41DD-B329-E4760E6BFA54}" destId="{0D8A927C-2209-4188-B20B-EA7BBF2FF2F8}" srcOrd="3" destOrd="0" presId="urn:microsoft.com/office/officeart/2018/2/layout/IconVerticalSolidList"/>
    <dgm:cxn modelId="{46EF5DFC-8CC5-E24D-A2C6-D8A0CAC948FF}" type="presParOf" srcId="{38D197B5-8DE7-45B7-84E9-CA5CA5C5A7E3}" destId="{4284586F-0118-48FB-9B07-A31B16119157}" srcOrd="1" destOrd="0" presId="urn:microsoft.com/office/officeart/2018/2/layout/IconVerticalSolidList"/>
    <dgm:cxn modelId="{EDD664F7-EA68-C242-A9C7-D46C6CB45276}" type="presParOf" srcId="{38D197B5-8DE7-45B7-84E9-CA5CA5C5A7E3}" destId="{B6A3EB39-10E7-4689-9539-6D4955BE9761}" srcOrd="2" destOrd="0" presId="urn:microsoft.com/office/officeart/2018/2/layout/IconVerticalSolidList"/>
    <dgm:cxn modelId="{4E2FF10F-8DFD-4C4C-90FE-B7153B4A9205}" type="presParOf" srcId="{B6A3EB39-10E7-4689-9539-6D4955BE9761}" destId="{05A2B451-5A2C-453E-8B1C-FCB32ADDF591}" srcOrd="0" destOrd="0" presId="urn:microsoft.com/office/officeart/2018/2/layout/IconVerticalSolidList"/>
    <dgm:cxn modelId="{BD9BF830-1329-6348-92A6-43B597883EF3}" type="presParOf" srcId="{B6A3EB39-10E7-4689-9539-6D4955BE9761}" destId="{A2299A6D-FCA3-441F-90D8-8DFE6B0DFC89}" srcOrd="1" destOrd="0" presId="urn:microsoft.com/office/officeart/2018/2/layout/IconVerticalSolidList"/>
    <dgm:cxn modelId="{91A8C23F-F7B6-784A-8E3C-D9CF2F3A310B}" type="presParOf" srcId="{B6A3EB39-10E7-4689-9539-6D4955BE9761}" destId="{2FEE9529-297F-4568-8C73-0237C13C4F27}" srcOrd="2" destOrd="0" presId="urn:microsoft.com/office/officeart/2018/2/layout/IconVerticalSolidList"/>
    <dgm:cxn modelId="{FDFE65EE-9003-9F41-816E-2E167D93A354}" type="presParOf" srcId="{B6A3EB39-10E7-4689-9539-6D4955BE9761}" destId="{AB6FAC2D-D99E-42D2-9CB8-DCD80D7A2FDC}" srcOrd="3" destOrd="0" presId="urn:microsoft.com/office/officeart/2018/2/layout/IconVerticalSolidList"/>
    <dgm:cxn modelId="{31BE762B-5937-ED4B-AF7C-9B812457255D}" type="presParOf" srcId="{38D197B5-8DE7-45B7-84E9-CA5CA5C5A7E3}" destId="{DA37347E-E853-4062-AFDA-B2A55E5A1B5F}" srcOrd="3" destOrd="0" presId="urn:microsoft.com/office/officeart/2018/2/layout/IconVerticalSolidList"/>
    <dgm:cxn modelId="{12886D73-6E7C-BD4C-9C10-E4A79CDCB477}" type="presParOf" srcId="{38D197B5-8DE7-45B7-84E9-CA5CA5C5A7E3}" destId="{E8E4CEC3-B798-4B28-BABC-7B90B521E965}" srcOrd="4" destOrd="0" presId="urn:microsoft.com/office/officeart/2018/2/layout/IconVerticalSolidList"/>
    <dgm:cxn modelId="{B89796D1-C2B7-8D40-8AE0-3F61D3FAEC73}" type="presParOf" srcId="{E8E4CEC3-B798-4B28-BABC-7B90B521E965}" destId="{AD6E6CA0-CA45-4DE2-85F3-02F09C4734C7}" srcOrd="0" destOrd="0" presId="urn:microsoft.com/office/officeart/2018/2/layout/IconVerticalSolidList"/>
    <dgm:cxn modelId="{E04BEC3C-CE51-C645-A68D-C6C30D3F31C7}" type="presParOf" srcId="{E8E4CEC3-B798-4B28-BABC-7B90B521E965}" destId="{6D6387CB-A74E-4347-9510-1E42207496DE}" srcOrd="1" destOrd="0" presId="urn:microsoft.com/office/officeart/2018/2/layout/IconVerticalSolidList"/>
    <dgm:cxn modelId="{D3073BC8-25CA-6E4D-84B0-607B623FF39D}" type="presParOf" srcId="{E8E4CEC3-B798-4B28-BABC-7B90B521E965}" destId="{DE0C662D-39A4-4712-8CB6-A2B836F0AEEE}" srcOrd="2" destOrd="0" presId="urn:microsoft.com/office/officeart/2018/2/layout/IconVerticalSolidList"/>
    <dgm:cxn modelId="{F51FCC85-3E37-0C4B-B458-29E91C70FA48}" type="presParOf" srcId="{E8E4CEC3-B798-4B28-BABC-7B90B521E965}" destId="{ED5E04B4-519A-494F-A9FC-555A890654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8BE58-18A2-4C39-905C-6446671213D4}">
      <dsp:nvSpPr>
        <dsp:cNvPr id="0" name=""/>
        <dsp:cNvSpPr/>
      </dsp:nvSpPr>
      <dsp:spPr>
        <a:xfrm>
          <a:off x="-105769" y="6675"/>
          <a:ext cx="7574573" cy="101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8E5CF-B85E-4B99-B821-B61FFC639A99}">
      <dsp:nvSpPr>
        <dsp:cNvPr id="0" name=""/>
        <dsp:cNvSpPr/>
      </dsp:nvSpPr>
      <dsp:spPr>
        <a:xfrm>
          <a:off x="200684" y="234615"/>
          <a:ext cx="558278" cy="557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A927C-2209-4188-B20B-EA7BBF2FF2F8}">
      <dsp:nvSpPr>
        <dsp:cNvPr id="0" name=""/>
        <dsp:cNvSpPr/>
      </dsp:nvSpPr>
      <dsp:spPr>
        <a:xfrm>
          <a:off x="806779" y="6675"/>
          <a:ext cx="6873563" cy="1014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21" tIns="107321" rIns="107321" bIns="107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 a technical specification to prospectively leverage Analysis Results Metadata to drive automation</a:t>
          </a:r>
        </a:p>
      </dsp:txBody>
      <dsp:txXfrm>
        <a:off x="806779" y="6675"/>
        <a:ext cx="6873563" cy="1014060"/>
      </dsp:txXfrm>
    </dsp:sp>
    <dsp:sp modelId="{05A2B451-5A2C-453E-8B1C-FCB32ADDF591}">
      <dsp:nvSpPr>
        <dsp:cNvPr id="0" name=""/>
        <dsp:cNvSpPr/>
      </dsp:nvSpPr>
      <dsp:spPr>
        <a:xfrm>
          <a:off x="-105769" y="1266568"/>
          <a:ext cx="7574573" cy="101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99A6D-FCA3-441F-90D8-8DFE6B0DFC89}">
      <dsp:nvSpPr>
        <dsp:cNvPr id="0" name=""/>
        <dsp:cNvSpPr/>
      </dsp:nvSpPr>
      <dsp:spPr>
        <a:xfrm>
          <a:off x="200684" y="1494509"/>
          <a:ext cx="558278" cy="557188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FAC2D-D99E-42D2-9CB8-DCD80D7A2FDC}">
      <dsp:nvSpPr>
        <dsp:cNvPr id="0" name=""/>
        <dsp:cNvSpPr/>
      </dsp:nvSpPr>
      <dsp:spPr>
        <a:xfrm>
          <a:off x="893828" y="1346578"/>
          <a:ext cx="6505216" cy="1014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21" tIns="107321" rIns="107321" bIns="107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 a structure to represent Analysis Results as data </a:t>
          </a:r>
        </a:p>
      </dsp:txBody>
      <dsp:txXfrm>
        <a:off x="893828" y="1346578"/>
        <a:ext cx="6505216" cy="1014060"/>
      </dsp:txXfrm>
    </dsp:sp>
    <dsp:sp modelId="{AD6E6CA0-CA45-4DE2-85F3-02F09C4734C7}">
      <dsp:nvSpPr>
        <dsp:cNvPr id="0" name=""/>
        <dsp:cNvSpPr/>
      </dsp:nvSpPr>
      <dsp:spPr>
        <a:xfrm>
          <a:off x="-105769" y="2526462"/>
          <a:ext cx="7574573" cy="10130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387CB-A74E-4347-9510-1E42207496DE}">
      <dsp:nvSpPr>
        <dsp:cNvPr id="0" name=""/>
        <dsp:cNvSpPr/>
      </dsp:nvSpPr>
      <dsp:spPr>
        <a:xfrm>
          <a:off x="200684" y="2754403"/>
          <a:ext cx="558278" cy="557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E04B4-519A-494F-A9FC-555A8906547E}">
      <dsp:nvSpPr>
        <dsp:cNvPr id="0" name=""/>
        <dsp:cNvSpPr/>
      </dsp:nvSpPr>
      <dsp:spPr>
        <a:xfrm>
          <a:off x="926182" y="2526462"/>
          <a:ext cx="6634757" cy="1014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321" tIns="107321" rIns="107321" bIns="1073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Illustrate and exercise with a set of common data displays</a:t>
          </a:r>
          <a:endParaRPr lang="en-US" sz="2000" kern="1200" dirty="0"/>
        </a:p>
      </dsp:txBody>
      <dsp:txXfrm>
        <a:off x="926182" y="2526462"/>
        <a:ext cx="6634757" cy="1014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E1A3E-C737-584E-86B0-F484DE311626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7163-B04C-C34A-8000-FDF58C363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3id.org/linkml/SchemaDefini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Markdown link:</a:t>
            </a:r>
          </a:p>
          <a:p>
            <a:r>
              <a:rPr lang="en-US" dirty="0"/>
              <a:t>https://mermaid.live/edit#pako:eNrNWN1u2yAUfhXL1-0L5K7qzzRpW6al2qQpN8Q-SZkwWIC7Zk3efWAgBhtTlnbacpHY8H3nn8NRnsuK1VAuSuA3GO04ata0UJ8v0DIuMd3dPgKVxbNZ1R8huVouKGqgKMzyUf8sO9l2HtLicO1QRYGphB3w4hG4wIyajZ58RRHZCyyukUIwvk-KsUsEbYDMy8C_kNRKzpBkXLnBoiXIM8WZz3itvgf4BJjruoetjYx7LAlMNodY-_pWUIUO2oX7fQuF8J6nzG4zISds9vz1kBKepCf6DivDT9L0W6976x4mMWeVyc94Q8j9yyFwuX5dzJFEAnwnltpTqN9x1rUKcYcqyXhGAShBc5ysqvNWd1bOV8Qx2viR2DBGANHe7BuO1bmMmTDRPFKTTqozs5d5zZqWddSE4_ap5SBEUDNXtF5ylckdrhBZtsCRdn0Q8PYG0RpHyzZIpbf-OImidgoZQ6vhccT7gIVUXNLB2Jt_l2FX8iuQfyHHSuo5GdZlp7qJeNmmpPJewjn6vz2o83pNUCdgNiGBqnOUKPN-qHb5n-T_rQ_VJxAS6r7ildBxK9Tr7yU0ySY416f1z2iQOBwuLw8HX-miWJdEPSy3nwmiFGrjKIh1OcdnSb65vefpRxacJc1Hw3uSF68EX4LbSorxTo3m1qfXNCu89jVzR9gGkXAjy_HRjOR7EG5lSfP4kCTYGVHDmZ8lu25R_SihMXp4WLVQ4S2ufGtCeDitDbLtSpQzmTc1rbIvX2BrSRPYy2EU3SYawRlKL_CQtAdD4IJz1J4E3287RBq0j4tXTx2rmxFuxB4GR-trSD4VhDUucc4iBJ3L6ADW5zTcEXF-Zl7jaqzREeWuZSsJGQIi46A75m7ZxnoK9DqEafQn9WLEcdqGoaj31b3NouMzneGO70gjZI5jbR3s_DncxtbafEtfbWU8kPEg-nWZY1wUHxuccsIYMmZupGkovUsjN_Nj-My0lWX0mGTt9gewuN0-IsfwKH4yvOXYfI618Rt-lKR0UeXX_Azjz2vfG4fCRnoa39yUpF_CJniCxEcr1eM1L0mJzAE4rWQyCBh0UV6UDfAG4bpclP3IuS7lAzSwLvsWClvUkR58VFDUSbba06pcbBERcFF2rWqyYP_IOq2CijnjH83_XP3fXRdli-h3xhzm-BsM24Q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2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https://github.com/cdisc-org/analysis-results-standard/blob/main/project/docs/ars_ldm.md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70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9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3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Current Capabilities:</a:t>
            </a:r>
          </a:p>
          <a:p>
            <a:r>
              <a:rPr lang="en-US" dirty="0"/>
              <a:t>Downstream groups must rely on programming needs to create all outputs</a:t>
            </a:r>
          </a:p>
          <a:p>
            <a:r>
              <a:rPr lang="en-US" dirty="0"/>
              <a:t>Must re-create complex analysis each time from ADAM datasets</a:t>
            </a:r>
          </a:p>
          <a:p>
            <a:r>
              <a:rPr lang="en-US" dirty="0"/>
              <a:t>Increased chance for error, added time, and bottleneck in programming group</a:t>
            </a:r>
          </a:p>
          <a:p>
            <a:endParaRPr lang="en-US" dirty="0"/>
          </a:p>
          <a:p>
            <a:r>
              <a:rPr lang="en-US" b="1" dirty="0"/>
              <a:t>Future Extensions:</a:t>
            </a:r>
          </a:p>
          <a:p>
            <a:r>
              <a:rPr lang="en-US" dirty="0"/>
              <a:t>Downstream groups can easily consume Analysis Result Dataset directly without relying on programming group</a:t>
            </a:r>
          </a:p>
          <a:p>
            <a:r>
              <a:rPr lang="en-US" dirty="0"/>
              <a:t>Complex analyses done once</a:t>
            </a:r>
          </a:p>
          <a:p>
            <a:r>
              <a:rPr lang="en-US" dirty="0"/>
              <a:t>Decreased chance for error, more efficient use of time, and less reliance on programming group for downstream activities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Current Capabilities:</a:t>
            </a:r>
          </a:p>
          <a:p>
            <a:r>
              <a:rPr lang="en-US" dirty="0"/>
              <a:t>Downstream groups must rely on programming needs to create all outputs</a:t>
            </a:r>
          </a:p>
          <a:p>
            <a:r>
              <a:rPr lang="en-US" dirty="0"/>
              <a:t>Must re-create complex analysis each time from ADAM datasets</a:t>
            </a:r>
          </a:p>
          <a:p>
            <a:r>
              <a:rPr lang="en-US" dirty="0"/>
              <a:t>Increased chance for error, added time, and bottleneck in programming group</a:t>
            </a:r>
          </a:p>
          <a:p>
            <a:endParaRPr lang="en-US" dirty="0"/>
          </a:p>
          <a:p>
            <a:r>
              <a:rPr lang="en-US" b="1" dirty="0"/>
              <a:t>Future Extensions:</a:t>
            </a:r>
          </a:p>
          <a:p>
            <a:r>
              <a:rPr lang="en-US" dirty="0"/>
              <a:t>Downstream groups can easily consume Analysis Result Dataset directly without relying on programming group</a:t>
            </a:r>
          </a:p>
          <a:p>
            <a:r>
              <a:rPr lang="en-US" dirty="0"/>
              <a:t>Complex analyses done once</a:t>
            </a:r>
          </a:p>
          <a:p>
            <a:r>
              <a:rPr lang="en-US" dirty="0"/>
              <a:t>Decreased chance for error, more efficient use of time, and less reliance on programming group for downstream activities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1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17163-B04C-C34A-8000-FDF58C3633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1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5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4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70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LinkML is a general-purpose modeling language that can be used with linked data, JSON, and other formalisms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Model via authoring YAML files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Linked Data is JSON-ready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The LinkML Generator framework generates downstream artifacts, including JSON-Schema, </a:t>
            </a:r>
            <a:r>
              <a:rPr lang="en-US" sz="1200" dirty="0" err="1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ShEx</a:t>
            </a: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, RDF, OWL, </a:t>
            </a:r>
            <a:r>
              <a:rPr lang="en-US" sz="1200" dirty="0" err="1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GraphQL</a:t>
            </a:r>
            <a:r>
              <a:rPr lang="en-US" sz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, and SQL DD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1200" dirty="0">
              <a:solidFill>
                <a:srgbClr val="134678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</a:endParaRP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LinkML is a linked data modeling language following object-oriented and ontological principles. LinkML models are typically authored in YAML, and can be converted to other schema representation formats such as JSON or RDF.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LinkML is a flexible modeling language that allows you to author 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  <a:hlinkClick r:id="rId3"/>
              </a:rPr>
              <a:t>schemas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(“models”) in YAML that describe the structure of your data. The language is designed to allow for both simple use cases such as describing the column headers in a spreadsheet through to creating a complex interlinked schema.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LinkML is designed to work in harmony with other frameworks, including both semantic RDF-based frameworks, as well as frameworks that are more familiar to developers such as JSON.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DAF6F-40E1-479C-A70C-23DEDC1DCA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C31929-9D7B-4EE7-83A8-0A83177666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A015D0-0DCB-4F36-A5EE-1144191C6C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142061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0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15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8FFEE-EA0C-5E4A-B1D2-8213F7094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4787D-0744-8047-A68C-F117D26CFC58}"/>
              </a:ext>
            </a:extLst>
          </p:cNvPr>
          <p:cNvSpPr/>
          <p:nvPr userDrawn="1"/>
        </p:nvSpPr>
        <p:spPr>
          <a:xfrm>
            <a:off x="1648918" y="1139639"/>
            <a:ext cx="7495082" cy="2324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7690" y="1154590"/>
            <a:ext cx="6781830" cy="136247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7690" y="2648262"/>
            <a:ext cx="6781830" cy="6004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5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3408-9362-EC46-8776-E9E810266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9DADF-D9E6-A04F-8A80-7622E2E18903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342900" indent="-334963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385763" indent="-15121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2pPr>
            <a:lvl3pPr marL="560785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3pPr>
            <a:lvl4pPr marL="731044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4pPr>
            <a:lvl5pPr marL="901304" indent="-17026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232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1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3351-EB45-234F-8697-DE91E6664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B1314-0315-DB4C-AE95-AFD46FB209DC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0" indent="0">
              <a:buFont typeface="+mj-lt"/>
              <a:buNone/>
              <a:tabLst/>
              <a:defRPr sz="1800">
                <a:solidFill>
                  <a:schemeClr val="bg1"/>
                </a:solidFill>
              </a:defRPr>
            </a:lvl1pPr>
            <a:lvl2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2pPr>
            <a:lvl3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3pPr>
            <a:lvl4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4pPr>
            <a:lvl5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714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losing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F5DB-D0B7-B844-A4AC-647C44C65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790" y="273845"/>
            <a:ext cx="6078069" cy="2101242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790" y="2551580"/>
            <a:ext cx="6078069" cy="175216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tabLst/>
              <a:defRPr sz="900">
                <a:solidFill>
                  <a:schemeClr val="tx1"/>
                </a:solidFill>
              </a:defRPr>
            </a:lvl1pPr>
            <a:lvl2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2pPr>
            <a:lvl3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3pPr>
            <a:lvl4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4pPr>
            <a:lvl5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A794-C745-1542-AC4C-A0D07A44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791" y="4457700"/>
            <a:ext cx="1076325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3819525" cy="352147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824" y="1111250"/>
            <a:ext cx="3609975" cy="35214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0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Conten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3819525" cy="35214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AEBCE6-AA93-4D42-8917-B9241C3EF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826" y="1111250"/>
            <a:ext cx="3609975" cy="352147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73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Content-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7886699" cy="14100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BAEBCE6-AA93-4D42-8917-B9241C3EF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3054" y="2576794"/>
            <a:ext cx="2413747" cy="18758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9C0675-53BD-004E-9C2E-1C9D24D3896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5927" y="2576794"/>
            <a:ext cx="5687128" cy="1875863"/>
          </a:xfrm>
          <a:solidFill>
            <a:schemeClr val="accent4"/>
          </a:solidFill>
        </p:spPr>
        <p:txBody>
          <a:bodyPr lIns="457200" tIns="274320" rIns="274320" bIns="27432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4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CF86AEA-23B8-D847-A3D2-25B6A12213D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0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111250"/>
            <a:ext cx="7886700" cy="3521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6304" y="4767263"/>
            <a:ext cx="1204216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CDISC 2021 US Interchange | #CDISCUS #ClearDataClearImpact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0520" y="4767263"/>
            <a:ext cx="30628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EB4FF9C4-EEBF-D24D-8A4E-C0B9CCE3F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10">
          <p15:clr>
            <a:srgbClr val="F26B43"/>
          </p15:clr>
        </p15:guide>
        <p15:guide id="2" pos="5472">
          <p15:clr>
            <a:srgbClr val="F26B43"/>
          </p15:clr>
        </p15:guide>
        <p15:guide id="3" pos="504">
          <p15:clr>
            <a:srgbClr val="F26B43"/>
          </p15:clr>
        </p15:guide>
        <p15:guide id="4" pos="3054">
          <p15:clr>
            <a:srgbClr val="F26B43"/>
          </p15:clr>
        </p15:guide>
        <p15:guide id="5" pos="3198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disc-org/analysis-results-standar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disc-org/analysis-results-standard/tree/main/workfiles/examples/PHUSE%20Connect%20Workshop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6.jpg"/><Relationship Id="rId7" Type="http://schemas.openxmlformats.org/officeDocument/2006/relationships/hyperlink" Target="https://github.com/bhavinbusa/tfldesign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clipart.org/detail/301405/female-computer-user-9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leroy@cdisc.org" TargetMode="External"/><Relationship Id="rId2" Type="http://schemas.openxmlformats.org/officeDocument/2006/relationships/hyperlink" Target="mailto:bhavinbusa@gmail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disc-org/analysis-results-standar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use.global/Deliverables/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2BF85C-2F3A-4A7F-9807-70C624F1D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530" y="1293224"/>
            <a:ext cx="6781830" cy="113258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verdana" panose="020B0604030504040204" pitchFamily="34" charset="0"/>
              </a:rPr>
              <a:t>Hands-on Workshop: Deep-dive Review and Testing of CDISC Analysis Results Standards Logical Model and Schema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677DF15-EFC1-EF7E-CBF2-BF9566BF8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50" y="2425805"/>
            <a:ext cx="6781830" cy="911755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/>
              <a:t>PHUSE US Connect: March 06, 2023</a:t>
            </a:r>
          </a:p>
          <a:p>
            <a:r>
              <a:rPr lang="en-US" dirty="0"/>
              <a:t>Bhavin Busa, Clinical Data SME, Independent</a:t>
            </a:r>
          </a:p>
          <a:p>
            <a:r>
              <a:rPr lang="en-US" dirty="0"/>
              <a:t>Bess LeRoy, MPH, Head of Standards Innovation, CDISC</a:t>
            </a:r>
          </a:p>
          <a:p>
            <a:r>
              <a:rPr lang="en-US" dirty="0"/>
              <a:t>Richard Marshall, Principal Data Modeler, CDISC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3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EA3-0BC8-B246-8391-E81C3B78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29" y="0"/>
            <a:ext cx="7886700" cy="994172"/>
          </a:xfrm>
        </p:spPr>
        <p:txBody>
          <a:bodyPr/>
          <a:lstStyle/>
          <a:p>
            <a:r>
              <a:rPr lang="en-US" dirty="0"/>
              <a:t>Key Metadata Elements of a Table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5D491B-1045-469A-B48E-EE05C6FD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98" y="865973"/>
            <a:ext cx="5976400" cy="3411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31680-3C03-449D-820A-795B90212C84}"/>
              </a:ext>
            </a:extLst>
          </p:cNvPr>
          <p:cNvSpPr txBox="1"/>
          <p:nvPr/>
        </p:nvSpPr>
        <p:spPr>
          <a:xfrm>
            <a:off x="732382" y="4385652"/>
            <a:ext cx="7648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Reference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: PHUSE White Paper “</a:t>
            </a:r>
            <a:r>
              <a:rPr lang="en-US" sz="1100" i="1" dirty="0">
                <a:solidFill>
                  <a:schemeClr val="bg2">
                    <a:lumMod val="10000"/>
                  </a:schemeClr>
                </a:solidFill>
              </a:rPr>
              <a:t>General Output Tips and Considerations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”, Doc ID: WP-034, Version 1.0, Aug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36F34-867D-4CB2-AB62-5493C85244DC}"/>
              </a:ext>
            </a:extLst>
          </p:cNvPr>
          <p:cNvSpPr txBox="1"/>
          <p:nvPr/>
        </p:nvSpPr>
        <p:spPr>
          <a:xfrm>
            <a:off x="5922771" y="558726"/>
            <a:ext cx="16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E3BD9-4E11-431D-AC46-945299D7C9EC}"/>
              </a:ext>
            </a:extLst>
          </p:cNvPr>
          <p:cNvSpPr txBox="1"/>
          <p:nvPr/>
        </p:nvSpPr>
        <p:spPr>
          <a:xfrm>
            <a:off x="7112846" y="2622292"/>
            <a:ext cx="16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Result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5B9F0-5E0D-4A07-83EA-C60D4EE2A7A9}"/>
              </a:ext>
            </a:extLst>
          </p:cNvPr>
          <p:cNvSpPr txBox="1"/>
          <p:nvPr/>
        </p:nvSpPr>
        <p:spPr>
          <a:xfrm>
            <a:off x="7112846" y="3687186"/>
            <a:ext cx="16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Display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FCC1C0-02CD-4BB0-A94D-1DBB26DAFABF}"/>
              </a:ext>
            </a:extLst>
          </p:cNvPr>
          <p:cNvSpPr txBox="1"/>
          <p:nvPr/>
        </p:nvSpPr>
        <p:spPr>
          <a:xfrm>
            <a:off x="7112846" y="1166428"/>
            <a:ext cx="16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Display</a:t>
            </a: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CC55D30D-6F4A-4030-A720-D04A1A47D0C0}"/>
              </a:ext>
            </a:extLst>
          </p:cNvPr>
          <p:cNvSpPr/>
          <p:nvPr/>
        </p:nvSpPr>
        <p:spPr>
          <a:xfrm>
            <a:off x="6881835" y="897065"/>
            <a:ext cx="99674" cy="133997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4E9E0AF7-0E14-4C54-BA68-AC5E2DEBBE27}"/>
              </a:ext>
            </a:extLst>
          </p:cNvPr>
          <p:cNvSpPr/>
          <p:nvPr/>
        </p:nvSpPr>
        <p:spPr>
          <a:xfrm>
            <a:off x="6881835" y="2254379"/>
            <a:ext cx="99674" cy="1255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D0180E9A-D999-4028-B976-0F546E97D014}"/>
              </a:ext>
            </a:extLst>
          </p:cNvPr>
          <p:cNvSpPr/>
          <p:nvPr/>
        </p:nvSpPr>
        <p:spPr>
          <a:xfrm>
            <a:off x="6881835" y="3527592"/>
            <a:ext cx="99674" cy="72751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180BA9-E7DF-41A2-B6DB-6A7FBDC00ACC}"/>
              </a:ext>
            </a:extLst>
          </p:cNvPr>
          <p:cNvSpPr txBox="1"/>
          <p:nvPr/>
        </p:nvSpPr>
        <p:spPr>
          <a:xfrm>
            <a:off x="4639056" y="1014941"/>
            <a:ext cx="1064028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Analysis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BA303-9FB7-417D-A35D-31567CFD73E0}"/>
              </a:ext>
            </a:extLst>
          </p:cNvPr>
          <p:cNvSpPr txBox="1"/>
          <p:nvPr/>
        </p:nvSpPr>
        <p:spPr>
          <a:xfrm>
            <a:off x="1185858" y="1437619"/>
            <a:ext cx="1171647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Analysis Group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18C59-4854-4834-A770-5FC8FB2620A5}"/>
              </a:ext>
            </a:extLst>
          </p:cNvPr>
          <p:cNvSpPr txBox="1"/>
          <p:nvPr/>
        </p:nvSpPr>
        <p:spPr>
          <a:xfrm>
            <a:off x="3122939" y="1015808"/>
            <a:ext cx="807681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455FF-0AE8-43AC-AD6E-21D73C8D8A69}"/>
              </a:ext>
            </a:extLst>
          </p:cNvPr>
          <p:cNvSpPr txBox="1"/>
          <p:nvPr/>
        </p:nvSpPr>
        <p:spPr>
          <a:xfrm>
            <a:off x="1281135" y="3506037"/>
            <a:ext cx="107637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Legend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19E5E-3C33-4CA0-94B2-264397BA0435}"/>
              </a:ext>
            </a:extLst>
          </p:cNvPr>
          <p:cNvSpPr txBox="1"/>
          <p:nvPr/>
        </p:nvSpPr>
        <p:spPr>
          <a:xfrm>
            <a:off x="1601825" y="3756843"/>
            <a:ext cx="112404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Abbreviations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FBF46-5B27-4511-AFB8-E38F997458CD}"/>
              </a:ext>
            </a:extLst>
          </p:cNvPr>
          <p:cNvSpPr txBox="1"/>
          <p:nvPr/>
        </p:nvSpPr>
        <p:spPr>
          <a:xfrm>
            <a:off x="2065525" y="4008073"/>
            <a:ext cx="112404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Footnote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79ADA-55C7-4A72-9DAF-D8D4FE26C15E}"/>
              </a:ext>
            </a:extLst>
          </p:cNvPr>
          <p:cNvSpPr txBox="1"/>
          <p:nvPr/>
        </p:nvSpPr>
        <p:spPr>
          <a:xfrm>
            <a:off x="877294" y="949495"/>
            <a:ext cx="1285197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Display Template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8A9270-348E-4B7A-8E46-041964527B36}"/>
              </a:ext>
            </a:extLst>
          </p:cNvPr>
          <p:cNvSpPr txBox="1"/>
          <p:nvPr/>
        </p:nvSpPr>
        <p:spPr>
          <a:xfrm>
            <a:off x="1996912" y="2539370"/>
            <a:ext cx="975971" cy="43088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Group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64F9F-4C0C-466A-8F1E-1C575B8B5DB1}"/>
              </a:ext>
            </a:extLst>
          </p:cNvPr>
          <p:cNvSpPr txBox="1"/>
          <p:nvPr/>
        </p:nvSpPr>
        <p:spPr>
          <a:xfrm>
            <a:off x="3051183" y="2548756"/>
            <a:ext cx="975971" cy="43088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Variable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5EFAB6-FCC2-4B76-BB4A-E6CDE297443F}"/>
              </a:ext>
            </a:extLst>
          </p:cNvPr>
          <p:cNvSpPr txBox="1"/>
          <p:nvPr/>
        </p:nvSpPr>
        <p:spPr>
          <a:xfrm>
            <a:off x="4617126" y="2563529"/>
            <a:ext cx="978870" cy="43088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Where Clause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54C452-B3D5-4DB1-A0D5-EFF2CE7FC05A}"/>
              </a:ext>
            </a:extLst>
          </p:cNvPr>
          <p:cNvSpPr txBox="1"/>
          <p:nvPr/>
        </p:nvSpPr>
        <p:spPr>
          <a:xfrm>
            <a:off x="5671571" y="2568585"/>
            <a:ext cx="978870" cy="43088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Statistics</a:t>
            </a:r>
          </a:p>
        </p:txBody>
      </p:sp>
    </p:spTree>
    <p:extLst>
      <p:ext uri="{BB962C8B-B14F-4D97-AF65-F5344CB8AC3E}">
        <p14:creationId xmlns:p14="http://schemas.microsoft.com/office/powerpoint/2010/main" val="329257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7C43-892D-1214-5C48-E762731A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 Analysis Results and Metadata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A0CE2-CDBD-7D98-D41A-EC548561EB2F}"/>
              </a:ext>
            </a:extLst>
          </p:cNvPr>
          <p:cNvSpPr txBox="1"/>
          <p:nvPr/>
        </p:nvSpPr>
        <p:spPr>
          <a:xfrm>
            <a:off x="4743450" y="823355"/>
            <a:ext cx="1064028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Analysis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EE60D-FC0C-271A-0842-DEEFDEFB9582}"/>
              </a:ext>
            </a:extLst>
          </p:cNvPr>
          <p:cNvSpPr txBox="1"/>
          <p:nvPr/>
        </p:nvSpPr>
        <p:spPr>
          <a:xfrm>
            <a:off x="3731778" y="830577"/>
            <a:ext cx="807681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EFBC4-289B-0A57-2C52-CB2CF2838CDB}"/>
              </a:ext>
            </a:extLst>
          </p:cNvPr>
          <p:cNvSpPr txBox="1"/>
          <p:nvPr/>
        </p:nvSpPr>
        <p:spPr>
          <a:xfrm>
            <a:off x="4403953" y="4575198"/>
            <a:ext cx="107637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Legend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BDCD7-61E1-2755-618B-64FA900A5FD0}"/>
              </a:ext>
            </a:extLst>
          </p:cNvPr>
          <p:cNvSpPr txBox="1"/>
          <p:nvPr/>
        </p:nvSpPr>
        <p:spPr>
          <a:xfrm>
            <a:off x="3082018" y="4575198"/>
            <a:ext cx="112404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Abbreviations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3E8BC-9EEE-E02D-1749-AAD03FB4BF6F}"/>
              </a:ext>
            </a:extLst>
          </p:cNvPr>
          <p:cNvSpPr txBox="1"/>
          <p:nvPr/>
        </p:nvSpPr>
        <p:spPr>
          <a:xfrm>
            <a:off x="1747943" y="4575198"/>
            <a:ext cx="1124040" cy="2616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Footnote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EBA83-E895-2EF6-B024-E93702C78268}"/>
              </a:ext>
            </a:extLst>
          </p:cNvPr>
          <p:cNvSpPr txBox="1"/>
          <p:nvPr/>
        </p:nvSpPr>
        <p:spPr>
          <a:xfrm>
            <a:off x="2242590" y="818598"/>
            <a:ext cx="1285197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Display Template</a:t>
            </a:r>
          </a:p>
        </p:txBody>
      </p:sp>
      <p:pic>
        <p:nvPicPr>
          <p:cNvPr id="23" name="Content Placeholder 22" descr="Table&#10;&#10;Description automatically generated">
            <a:extLst>
              <a:ext uri="{FF2B5EF4-FFF2-40B4-BE49-F238E27FC236}">
                <a16:creationId xmlns:a16="http://schemas.microsoft.com/office/drawing/2014/main" id="{B2AC894F-B634-D16A-A41E-04DEA8DCB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131589"/>
            <a:ext cx="7144705" cy="28303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0F2DE-B71A-76CF-6113-F811761B10B2}"/>
              </a:ext>
            </a:extLst>
          </p:cNvPr>
          <p:cNvSpPr txBox="1"/>
          <p:nvPr/>
        </p:nvSpPr>
        <p:spPr>
          <a:xfrm>
            <a:off x="1910371" y="1427191"/>
            <a:ext cx="1171647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Analysis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A5319-5EEB-8514-583C-D4E38B0A6D1F}"/>
              </a:ext>
            </a:extLst>
          </p:cNvPr>
          <p:cNvSpPr txBox="1"/>
          <p:nvPr/>
        </p:nvSpPr>
        <p:spPr>
          <a:xfrm>
            <a:off x="6599639" y="2665273"/>
            <a:ext cx="97887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Statistics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91EC3-9B90-158C-32C7-A9AFB0C34DDB}"/>
              </a:ext>
            </a:extLst>
          </p:cNvPr>
          <p:cNvSpPr txBox="1"/>
          <p:nvPr/>
        </p:nvSpPr>
        <p:spPr>
          <a:xfrm>
            <a:off x="5427135" y="2665273"/>
            <a:ext cx="97887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Where Clause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9B343-1FB7-5BBE-8A19-64A16819DFCB}"/>
              </a:ext>
            </a:extLst>
          </p:cNvPr>
          <p:cNvSpPr txBox="1"/>
          <p:nvPr/>
        </p:nvSpPr>
        <p:spPr>
          <a:xfrm>
            <a:off x="4304266" y="2665274"/>
            <a:ext cx="97597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Variable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185AF-EB91-89A8-A119-07220E88E483}"/>
              </a:ext>
            </a:extLst>
          </p:cNvPr>
          <p:cNvSpPr txBox="1"/>
          <p:nvPr/>
        </p:nvSpPr>
        <p:spPr>
          <a:xfrm>
            <a:off x="3082018" y="2665274"/>
            <a:ext cx="97597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Result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97741-16CE-2486-0565-18B3BC54D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07" t="13771" r="22467" b="7970"/>
          <a:stretch/>
        </p:blipFill>
        <p:spPr>
          <a:xfrm>
            <a:off x="69316" y="4073711"/>
            <a:ext cx="7977346" cy="377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998B37-081B-06DF-163D-50DD86BFB4CC}"/>
              </a:ext>
            </a:extLst>
          </p:cNvPr>
          <p:cNvCxnSpPr>
            <a:cxnSpLocks/>
          </p:cNvCxnSpPr>
          <p:nvPr/>
        </p:nvCxnSpPr>
        <p:spPr>
          <a:xfrm>
            <a:off x="958692" y="3992377"/>
            <a:ext cx="6975953" cy="0"/>
          </a:xfrm>
          <a:prstGeom prst="line">
            <a:avLst/>
          </a:prstGeom>
          <a:ln>
            <a:solidFill>
              <a:srgbClr val="3224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95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8425-F802-1EBD-A6A0-09360793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6" y="166220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Analysis Results and Associated Metadata Example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24D43CC1-B66B-1794-9E24-03780F7184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191" y="1160392"/>
          <a:ext cx="8186200" cy="2794921"/>
        </p:xfrm>
        <a:graphic>
          <a:graphicData uri="http://schemas.openxmlformats.org/drawingml/2006/table">
            <a:tbl>
              <a:tblPr firstRow="1" firstCol="1" bandRow="1"/>
              <a:tblGrid>
                <a:gridCol w="660321">
                  <a:extLst>
                    <a:ext uri="{9D8B030D-6E8A-4147-A177-3AD203B41FA5}">
                      <a16:colId xmlns:a16="http://schemas.microsoft.com/office/drawing/2014/main" val="3845934455"/>
                    </a:ext>
                  </a:extLst>
                </a:gridCol>
                <a:gridCol w="1848609">
                  <a:extLst>
                    <a:ext uri="{9D8B030D-6E8A-4147-A177-3AD203B41FA5}">
                      <a16:colId xmlns:a16="http://schemas.microsoft.com/office/drawing/2014/main" val="3636265442"/>
                    </a:ext>
                  </a:extLst>
                </a:gridCol>
                <a:gridCol w="704612">
                  <a:extLst>
                    <a:ext uri="{9D8B030D-6E8A-4147-A177-3AD203B41FA5}">
                      <a16:colId xmlns:a16="http://schemas.microsoft.com/office/drawing/2014/main" val="90180960"/>
                    </a:ext>
                  </a:extLst>
                </a:gridCol>
                <a:gridCol w="668994">
                  <a:extLst>
                    <a:ext uri="{9D8B030D-6E8A-4147-A177-3AD203B41FA5}">
                      <a16:colId xmlns:a16="http://schemas.microsoft.com/office/drawing/2014/main" val="1270911738"/>
                    </a:ext>
                  </a:extLst>
                </a:gridCol>
                <a:gridCol w="821959">
                  <a:extLst>
                    <a:ext uri="{9D8B030D-6E8A-4147-A177-3AD203B41FA5}">
                      <a16:colId xmlns:a16="http://schemas.microsoft.com/office/drawing/2014/main" val="1227759208"/>
                    </a:ext>
                  </a:extLst>
                </a:gridCol>
                <a:gridCol w="668994">
                  <a:extLst>
                    <a:ext uri="{9D8B030D-6E8A-4147-A177-3AD203B41FA5}">
                      <a16:colId xmlns:a16="http://schemas.microsoft.com/office/drawing/2014/main" val="3189216739"/>
                    </a:ext>
                  </a:extLst>
                </a:gridCol>
                <a:gridCol w="536320">
                  <a:extLst>
                    <a:ext uri="{9D8B030D-6E8A-4147-A177-3AD203B41FA5}">
                      <a16:colId xmlns:a16="http://schemas.microsoft.com/office/drawing/2014/main" val="3643314928"/>
                    </a:ext>
                  </a:extLst>
                </a:gridCol>
                <a:gridCol w="604998">
                  <a:extLst>
                    <a:ext uri="{9D8B030D-6E8A-4147-A177-3AD203B41FA5}">
                      <a16:colId xmlns:a16="http://schemas.microsoft.com/office/drawing/2014/main" val="597247107"/>
                    </a:ext>
                  </a:extLst>
                </a:gridCol>
                <a:gridCol w="536320">
                  <a:extLst>
                    <a:ext uri="{9D8B030D-6E8A-4147-A177-3AD203B41FA5}">
                      <a16:colId xmlns:a16="http://schemas.microsoft.com/office/drawing/2014/main" val="524786"/>
                    </a:ext>
                  </a:extLst>
                </a:gridCol>
                <a:gridCol w="612802">
                  <a:extLst>
                    <a:ext uri="{9D8B030D-6E8A-4147-A177-3AD203B41FA5}">
                      <a16:colId xmlns:a16="http://schemas.microsoft.com/office/drawing/2014/main" val="3459202017"/>
                    </a:ext>
                  </a:extLst>
                </a:gridCol>
                <a:gridCol w="522271">
                  <a:extLst>
                    <a:ext uri="{9D8B030D-6E8A-4147-A177-3AD203B41FA5}">
                      <a16:colId xmlns:a16="http://schemas.microsoft.com/office/drawing/2014/main" val="1102038141"/>
                    </a:ext>
                  </a:extLst>
                </a:gridCol>
              </a:tblGrid>
              <a:tr h="416325">
                <a:tc gridSpan="2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Identifiers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354" marR="83354" marT="41677" marB="4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Analysis Group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354" marR="83354" marT="41677" marB="4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65225" algn="l"/>
                        </a:tabLs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 Variable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354" marR="83354" marT="41677" marB="4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Results Statistic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354" marR="83354" marT="41677" marB="4167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96444"/>
                  </a:ext>
                </a:extLst>
              </a:tr>
              <a:tr h="29470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Label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55687"/>
                  </a:ext>
                </a:extLst>
              </a:tr>
              <a:tr h="52097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Table 2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 Demographics and Clinical Characteristics, Safety Population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ADSL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TR01X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Drug Name Dosage 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264113"/>
                  </a:ext>
                </a:extLst>
              </a:tr>
              <a:tr h="52097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Table 2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 Demographics and Clinical Characteristics, Safety Population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ADSL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TR01X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Drug Name Dosage 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61.6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834442"/>
                  </a:ext>
                </a:extLst>
              </a:tr>
              <a:tr h="52097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Table 2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 Demographics and Clinical Characteristics, Safety Population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ADSL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TR01X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Drug Name Dosage 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918159"/>
                  </a:ext>
                </a:extLst>
              </a:tr>
              <a:tr h="52097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Table 2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 Demographics and Clinical Characteristics, Safety Population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ADSL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TR01X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Drug Name Dosage 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SEX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38.4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515" marR="62515" marT="86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13826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DA5630-1786-2FC9-2065-D990ECB9D886}"/>
              </a:ext>
            </a:extLst>
          </p:cNvPr>
          <p:cNvSpPr/>
          <p:nvPr/>
        </p:nvSpPr>
        <p:spPr>
          <a:xfrm>
            <a:off x="628191" y="1160391"/>
            <a:ext cx="6520872" cy="2822717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B94F6F-8C8F-F754-F859-BA5EAC85E565}"/>
              </a:ext>
            </a:extLst>
          </p:cNvPr>
          <p:cNvSpPr/>
          <p:nvPr/>
        </p:nvSpPr>
        <p:spPr>
          <a:xfrm>
            <a:off x="7149062" y="1132596"/>
            <a:ext cx="1665329" cy="282271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5346-1D1A-F198-35AF-68AD337D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Towards a Logical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F8CF-A2EC-BAFA-C07C-456D5567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800" b="0" i="0" kern="12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  <a:ea typeface="+mn-ea"/>
                <a:cs typeface="+mn-cs"/>
              </a:rPr>
              <a:t>Logical model that describes analysis results and associated metadata which will support: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/>
              <a:t>Analysis Results Metadata Technical Specification (ARM-TS), to support automation, traceability, and creation of data displays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 an Analysis Results Data (ARD) structure, to support reuse, reproducibility, and traceability of results data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Model definition and documentation</a:t>
            </a:r>
          </a:p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b="0" i="0" dirty="0"/>
              <a:t>Illustrate and exercise with a common safety displays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Vital signs</a:t>
            </a:r>
          </a:p>
          <a:p>
            <a:pPr lvl="1">
              <a:lnSpc>
                <a:spcPct val="100000"/>
              </a:lnSpc>
            </a:pPr>
            <a:r>
              <a:rPr lang="en-US" b="0" i="0" dirty="0"/>
              <a:t>Demographics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Adverse Events </a:t>
            </a:r>
          </a:p>
        </p:txBody>
      </p:sp>
    </p:spTree>
    <p:extLst>
      <p:ext uri="{BB962C8B-B14F-4D97-AF65-F5344CB8AC3E}">
        <p14:creationId xmlns:p14="http://schemas.microsoft.com/office/powerpoint/2010/main" val="173327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BF1D-D33A-AB79-103F-E7025893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904" y="1800952"/>
            <a:ext cx="6644935" cy="114826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21566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F253-D4C0-0F93-D3CE-581C982E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4" y="123264"/>
            <a:ext cx="7886699" cy="699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dirty="0"/>
              <a:t>Using LinkML to Create Analysis Results Model 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A53F2-1BEF-7EE6-D11B-1DF214861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53" b="1607"/>
          <a:stretch/>
        </p:blipFill>
        <p:spPr>
          <a:xfrm>
            <a:off x="2191596" y="2080807"/>
            <a:ext cx="5327701" cy="23343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E83899-2719-3FD9-2309-7CFFA531B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098" y="1191581"/>
            <a:ext cx="7220327" cy="69951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LinkML is a general-purpose modeling language that can be used with linked data, JSON, and other formalisms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9B30A58-0FDB-7266-CD13-2329481AE703}"/>
              </a:ext>
            </a:extLst>
          </p:cNvPr>
          <p:cNvSpPr txBox="1">
            <a:spLocks/>
          </p:cNvSpPr>
          <p:nvPr/>
        </p:nvSpPr>
        <p:spPr>
          <a:xfrm>
            <a:off x="849219" y="2963795"/>
            <a:ext cx="1126943" cy="7736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LinkML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Landscape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EF447-C1B8-DD7A-20A3-9666289F232C}"/>
              </a:ext>
            </a:extLst>
          </p:cNvPr>
          <p:cNvSpPr txBox="1"/>
          <p:nvPr/>
        </p:nvSpPr>
        <p:spPr>
          <a:xfrm>
            <a:off x="3672773" y="4489417"/>
            <a:ext cx="39356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Reference: https://www.slideshare.net/cmungall/linkml-intro-july-2022pptx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808DA97-E377-EE7A-75DF-7D97309B8B04}"/>
              </a:ext>
            </a:extLst>
          </p:cNvPr>
          <p:cNvSpPr/>
          <p:nvPr/>
        </p:nvSpPr>
        <p:spPr>
          <a:xfrm>
            <a:off x="2025283" y="2080807"/>
            <a:ext cx="166313" cy="23343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1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F703499-9F16-8645-A24C-A7983193B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1" y="129540"/>
            <a:ext cx="7940040" cy="48828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8AF687-98F7-E416-AD90-39C68643E186}"/>
              </a:ext>
            </a:extLst>
          </p:cNvPr>
          <p:cNvSpPr txBox="1">
            <a:spLocks/>
          </p:cNvSpPr>
          <p:nvPr/>
        </p:nvSpPr>
        <p:spPr>
          <a:xfrm>
            <a:off x="1257866" y="3838970"/>
            <a:ext cx="1674827" cy="90545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134678">
                    <a:hueOff val="0"/>
                    <a:satOff val="0"/>
                    <a:lumOff val="0"/>
                    <a:alphaOff val="0"/>
                  </a:srgbClr>
                </a:solidFill>
                <a:latin typeface="Arial" panose="020B0604020202020204"/>
              </a:rPr>
              <a:t>ARS Model Representation using CMAP </a:t>
            </a:r>
            <a:r>
              <a:rPr lang="en-US" sz="1600" dirty="0">
                <a:solidFill>
                  <a:srgbClr val="FF0000"/>
                </a:solidFill>
                <a:latin typeface="Arial" panose="020B0604020202020204"/>
              </a:rPr>
              <a:t>(DRAFT)</a:t>
            </a:r>
          </a:p>
        </p:txBody>
      </p:sp>
    </p:spTree>
    <p:extLst>
      <p:ext uri="{BB962C8B-B14F-4D97-AF65-F5344CB8AC3E}">
        <p14:creationId xmlns:p14="http://schemas.microsoft.com/office/powerpoint/2010/main" val="292824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BACD-96EA-9413-0C15-01C2B753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814" y="65063"/>
            <a:ext cx="7886700" cy="692150"/>
          </a:xfrm>
        </p:spPr>
        <p:txBody>
          <a:bodyPr>
            <a:normAutofit/>
          </a:bodyPr>
          <a:lstStyle/>
          <a:p>
            <a:r>
              <a:rPr lang="en-US" sz="2000" dirty="0"/>
              <a:t>ARS Model Representation using Markdown </a:t>
            </a:r>
            <a:r>
              <a:rPr lang="en-US" sz="2000" dirty="0">
                <a:solidFill>
                  <a:srgbClr val="FF0000"/>
                </a:solidFill>
              </a:rPr>
              <a:t>(DRAFT)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2D06B9-FCB7-2136-64ED-EFCC1604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53" y="707503"/>
            <a:ext cx="7694733" cy="42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6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E48380-D89C-CC8F-4BBC-918D5A48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00779"/>
            <a:ext cx="7886700" cy="530696"/>
          </a:xfrm>
        </p:spPr>
        <p:txBody>
          <a:bodyPr>
            <a:normAutofit/>
          </a:bodyPr>
          <a:lstStyle/>
          <a:p>
            <a:r>
              <a:rPr lang="en-US" sz="2000" dirty="0"/>
              <a:t>Analysis Results Standard Repo on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27EE5-E42C-3022-F1AC-545131B7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1246551"/>
            <a:ext cx="6329363" cy="3366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96FD79-CFF9-DD5C-B433-D193BADD6F70}"/>
              </a:ext>
            </a:extLst>
          </p:cNvPr>
          <p:cNvSpPr txBox="1"/>
          <p:nvPr/>
        </p:nvSpPr>
        <p:spPr>
          <a:xfrm>
            <a:off x="704191" y="865135"/>
            <a:ext cx="5379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https://github.com/cdisc-org/analysis-results-standard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677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BF1D-D33A-AB79-103F-E7025893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904" y="1800952"/>
            <a:ext cx="6644935" cy="114826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6519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ACEEF9-1DFB-BFE4-5998-60249BFA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803" y="573521"/>
            <a:ext cx="6644935" cy="52265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5D4340-0EC2-37C3-6735-8EF5B8333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5803" y="1415226"/>
            <a:ext cx="6644935" cy="31547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Use Cases for Analysis Results Standards</a:t>
            </a:r>
          </a:p>
          <a:p>
            <a:r>
              <a:rPr lang="en-US" dirty="0"/>
              <a:t>Analysis Results Key Objectives and Key Results</a:t>
            </a:r>
          </a:p>
          <a:p>
            <a:r>
              <a:rPr lang="en-US" dirty="0"/>
              <a:t>Analysis Results Logical Metamodel</a:t>
            </a:r>
          </a:p>
          <a:p>
            <a:pPr marL="520303" lvl="1" indent="-285750">
              <a:buFont typeface="Arial" panose="020B0604020202020204" pitchFamily="34" charset="0"/>
              <a:buChar char="•"/>
            </a:pPr>
            <a:r>
              <a:rPr lang="en-US" dirty="0"/>
              <a:t>Representations of model in CMAP, Markdown, and JSON Schema</a:t>
            </a:r>
          </a:p>
          <a:p>
            <a:r>
              <a:rPr lang="en-US" dirty="0"/>
              <a:t>ARS Development on GitHub </a:t>
            </a:r>
          </a:p>
          <a:p>
            <a:r>
              <a:rPr lang="en-US" dirty="0"/>
              <a:t>Review Examples </a:t>
            </a:r>
          </a:p>
          <a:p>
            <a:r>
              <a:rPr lang="en-US" dirty="0"/>
              <a:t>Reference implementation </a:t>
            </a:r>
          </a:p>
          <a:p>
            <a:r>
              <a:rPr lang="en-US" dirty="0"/>
              <a:t>ARS Roadmap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  <a:p>
            <a:pPr marL="52030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B1BED8-AF4A-A552-5117-894DDB3A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374279"/>
            <a:ext cx="3972473" cy="2900535"/>
          </a:xfrm>
          <a:prstGeom prst="rect">
            <a:avLst/>
          </a:prstGeom>
          <a:ln>
            <a:solidFill>
              <a:srgbClr val="3224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507C43-892D-1214-5C48-E762731A0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14520"/>
            <a:ext cx="7627620" cy="770709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2000" dirty="0"/>
              <a:t>Review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9D431-09FA-A84C-739D-AB4BB2322127}"/>
              </a:ext>
            </a:extLst>
          </p:cNvPr>
          <p:cNvSpPr txBox="1"/>
          <p:nvPr/>
        </p:nvSpPr>
        <p:spPr>
          <a:xfrm>
            <a:off x="800100" y="1059180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Summary of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FCA04-E041-55EB-A75A-BEB6D587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29" y="1371631"/>
            <a:ext cx="3930046" cy="2900535"/>
          </a:xfrm>
          <a:prstGeom prst="rect">
            <a:avLst/>
          </a:prstGeom>
          <a:ln>
            <a:solidFill>
              <a:srgbClr val="3224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36215-46EE-AC38-A3F8-78DF509587B2}"/>
              </a:ext>
            </a:extLst>
          </p:cNvPr>
          <p:cNvSpPr txBox="1"/>
          <p:nvPr/>
        </p:nvSpPr>
        <p:spPr>
          <a:xfrm>
            <a:off x="4937760" y="1059180"/>
            <a:ext cx="297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Summary of TEAE by SOC and 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68CBD-BFE7-693F-E484-A2EE4EC86FD5}"/>
              </a:ext>
            </a:extLst>
          </p:cNvPr>
          <p:cNvSpPr txBox="1"/>
          <p:nvPr/>
        </p:nvSpPr>
        <p:spPr>
          <a:xfrm>
            <a:off x="800100" y="4414562"/>
            <a:ext cx="73036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https://github.com/cdisc-org/analysis-results-standard/tree/main/workfiles/examples/PHUSE%20Connect%20Workshop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92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2EA0-568C-D892-EDA9-718D5CC55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58" y="1868097"/>
            <a:ext cx="7029884" cy="994172"/>
          </a:xfrm>
        </p:spPr>
        <p:txBody>
          <a:bodyPr/>
          <a:lstStyle/>
          <a:p>
            <a:pPr algn="ctr"/>
            <a:r>
              <a:rPr lang="en-US" dirty="0"/>
              <a:t>ARS model will drive automation and open-source tool development</a:t>
            </a:r>
          </a:p>
        </p:txBody>
      </p:sp>
    </p:spTree>
    <p:extLst>
      <p:ext uri="{BB962C8B-B14F-4D97-AF65-F5344CB8AC3E}">
        <p14:creationId xmlns:p14="http://schemas.microsoft.com/office/powerpoint/2010/main" val="192373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BF1D-D33A-AB79-103F-E7025893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904" y="1800952"/>
            <a:ext cx="6644935" cy="1148267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Reference Implementation Example</a:t>
            </a:r>
          </a:p>
        </p:txBody>
      </p:sp>
    </p:spTree>
    <p:extLst>
      <p:ext uri="{BB962C8B-B14F-4D97-AF65-F5344CB8AC3E}">
        <p14:creationId xmlns:p14="http://schemas.microsoft.com/office/powerpoint/2010/main" val="55426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F63C-01E7-A749-B347-26A7B53A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119" y="216447"/>
            <a:ext cx="5177790" cy="1257452"/>
          </a:xfrm>
        </p:spPr>
        <p:txBody>
          <a:bodyPr>
            <a:normAutofit/>
          </a:bodyPr>
          <a:lstStyle/>
          <a:p>
            <a:r>
              <a:rPr lang="en-US" b="1" dirty="0"/>
              <a:t>TFL Designer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C74F9E6D-7B5B-F84C-98E6-323EB51E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15" y="602286"/>
            <a:ext cx="1226514" cy="122651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3B46106D-0E52-A44D-A25C-9C797BD6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04" y="1910205"/>
            <a:ext cx="1195660" cy="119566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56883651-3C4A-6842-922F-6F282D4B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24" y="3248332"/>
            <a:ext cx="1189901" cy="11899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5F643-7117-5E48-9518-D5D8EDF0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178" y="1473899"/>
            <a:ext cx="5787802" cy="2902794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An industry leading solution to automate tables, figures, and listings (TFL) design and generation process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CDISC COSA approved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Align with CDISC ARS logical model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Community beta version release (access limited to beta users): Apr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2D958-E7F4-5547-BA0B-3745075A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5D92BCB-9D0B-457C-8F42-38741E0D6E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6" r="10491" b="4"/>
          <a:stretch/>
        </p:blipFill>
        <p:spPr>
          <a:xfrm>
            <a:off x="7907121" y="102393"/>
            <a:ext cx="774075" cy="772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988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70D5918-D366-4A27-946F-4ECD7E331933}"/>
              </a:ext>
            </a:extLst>
          </p:cNvPr>
          <p:cNvSpPr txBox="1">
            <a:spLocks/>
          </p:cNvSpPr>
          <p:nvPr/>
        </p:nvSpPr>
        <p:spPr>
          <a:xfrm>
            <a:off x="189174" y="652300"/>
            <a:ext cx="8765651" cy="3881600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2400" b="1" kern="1200" baseline="0" noProof="0" dirty="0">
                <a:solidFill>
                  <a:srgbClr val="83005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C5C1CEE-893A-4D93-8041-EA28B71DC84B}"/>
              </a:ext>
            </a:extLst>
          </p:cNvPr>
          <p:cNvSpPr/>
          <p:nvPr/>
        </p:nvSpPr>
        <p:spPr>
          <a:xfrm>
            <a:off x="3422185" y="1558980"/>
            <a:ext cx="1840728" cy="393700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TFL of Interest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455D2B-5D8F-4653-929E-8A989C567B2A}"/>
              </a:ext>
            </a:extLst>
          </p:cNvPr>
          <p:cNvSpPr/>
          <p:nvPr/>
        </p:nvSpPr>
        <p:spPr>
          <a:xfrm>
            <a:off x="3432793" y="3186311"/>
            <a:ext cx="1840728" cy="564000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Customize TFL Layout &amp; Metadata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CF046F-914A-4BB1-8A52-75D5971B8569}"/>
              </a:ext>
            </a:extLst>
          </p:cNvPr>
          <p:cNvSpPr/>
          <p:nvPr/>
        </p:nvSpPr>
        <p:spPr>
          <a:xfrm>
            <a:off x="3427773" y="2206035"/>
            <a:ext cx="1840728" cy="776095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 Analysis Concepts, Methods, Terminology &amp; TFL Display (Template)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A64C95-56C4-4B7D-B065-9C901FD354B8}"/>
              </a:ext>
            </a:extLst>
          </p:cNvPr>
          <p:cNvSpPr/>
          <p:nvPr/>
        </p:nvSpPr>
        <p:spPr>
          <a:xfrm>
            <a:off x="6563647" y="3844138"/>
            <a:ext cx="1840728" cy="77738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Automation Engine (SAS, R or other Software products)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F058BA-A9C2-4A60-A5B2-B8AB2CDAD36E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1831950" y="761761"/>
            <a:ext cx="1095574" cy="1236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A1FE0B-0E46-4160-A8D9-4DCB117B39A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4342549" y="1952680"/>
            <a:ext cx="5588" cy="25335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71F9512-7B5E-490B-8A43-6C62A6AA4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55" y="93617"/>
            <a:ext cx="877520" cy="3061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BBF188-D72B-4B79-81B7-3743E5B2C9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7" y="399759"/>
            <a:ext cx="803453" cy="748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50710-87B3-490B-8728-E9747C13948B}"/>
              </a:ext>
            </a:extLst>
          </p:cNvPr>
          <p:cNvSpPr txBox="1"/>
          <p:nvPr/>
        </p:nvSpPr>
        <p:spPr>
          <a:xfrm>
            <a:off x="906527" y="1058926"/>
            <a:ext cx="10415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Analysis Results Standards Metamodel and APIs</a:t>
            </a:r>
          </a:p>
          <a:p>
            <a:pPr algn="ctr"/>
            <a:endParaRPr lang="en-US" sz="9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2E70429-F555-4897-8FB2-FD156C85187B}"/>
              </a:ext>
            </a:extLst>
          </p:cNvPr>
          <p:cNvSpPr/>
          <p:nvPr/>
        </p:nvSpPr>
        <p:spPr>
          <a:xfrm>
            <a:off x="2621279" y="1264211"/>
            <a:ext cx="3589901" cy="340069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066E51-2F43-431E-9A7F-64982626D9B0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>
            <a:off x="4348137" y="2982130"/>
            <a:ext cx="5020" cy="2041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813C08-B973-4E25-87C6-D6D6FCEF9B1F}"/>
              </a:ext>
            </a:extLst>
          </p:cNvPr>
          <p:cNvGrpSpPr/>
          <p:nvPr/>
        </p:nvGrpSpPr>
        <p:grpSpPr>
          <a:xfrm>
            <a:off x="2927524" y="351464"/>
            <a:ext cx="2824015" cy="799030"/>
            <a:chOff x="1825412" y="1504108"/>
            <a:chExt cx="3138302" cy="9428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BC4FEA-EA02-4F03-A2A8-08F6CBC56480}"/>
                </a:ext>
              </a:extLst>
            </p:cNvPr>
            <p:cNvSpPr/>
            <p:nvPr/>
          </p:nvSpPr>
          <p:spPr>
            <a:xfrm>
              <a:off x="1825412" y="1529552"/>
              <a:ext cx="3138302" cy="917410"/>
            </a:xfrm>
            <a:prstGeom prst="rect">
              <a:avLst/>
            </a:prstGeom>
            <a:solidFill>
              <a:srgbClr val="F9F9F9"/>
            </a:solidFill>
            <a:ln w="222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404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35D3150-304E-41A4-9105-3372B291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465" y="1619788"/>
              <a:ext cx="2281079" cy="76531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9CE09E-D14E-40D3-A50D-158A13E940C5}"/>
                </a:ext>
              </a:extLst>
            </p:cNvPr>
            <p:cNvSpPr txBox="1"/>
            <p:nvPr/>
          </p:nvSpPr>
          <p:spPr>
            <a:xfrm>
              <a:off x="1959025" y="1504108"/>
              <a:ext cx="839397" cy="762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/>
                <a:t>Sponsor</a:t>
              </a:r>
            </a:p>
            <a:p>
              <a:pPr algn="ctr"/>
              <a:r>
                <a:rPr lang="en-GB" sz="1200" dirty="0"/>
                <a:t>Study</a:t>
              </a:r>
            </a:p>
            <a:p>
              <a:pPr algn="ctr"/>
              <a:r>
                <a:rPr lang="en-GB" sz="1200" dirty="0"/>
                <a:t>MDR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A99494-3EBF-4DE8-A7B8-8610807C6EBF}"/>
                </a:ext>
              </a:extLst>
            </p:cNvPr>
            <p:cNvSpPr txBox="1"/>
            <p:nvPr/>
          </p:nvSpPr>
          <p:spPr>
            <a:xfrm>
              <a:off x="2813087" y="1674563"/>
              <a:ext cx="2011823" cy="6355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Aft>
                  <a:spcPts val="300"/>
                </a:spcAft>
              </a:pPr>
              <a:r>
                <a:rPr lang="en-US" sz="1000" b="1" dirty="0">
                  <a:solidFill>
                    <a:srgbClr val="134678"/>
                  </a:solidFill>
                  <a:latin typeface="Century Gothic" panose="020B0502020202020204" pitchFamily="34" charset="0"/>
                </a:rPr>
                <a:t>Industry Standards</a:t>
              </a:r>
            </a:p>
            <a:p>
              <a:pPr algn="ctr" defTabSz="1219170">
                <a:spcAft>
                  <a:spcPts val="300"/>
                </a:spcAft>
              </a:pPr>
              <a:r>
                <a:rPr lang="en-US" sz="1000" b="1" dirty="0">
                  <a:solidFill>
                    <a:srgbClr val="134678"/>
                  </a:solidFill>
                  <a:latin typeface="Century Gothic" panose="020B0502020202020204" pitchFamily="34" charset="0"/>
                </a:rPr>
                <a:t>Sponsor Standards</a:t>
              </a:r>
            </a:p>
            <a:p>
              <a:pPr algn="ctr" defTabSz="1219170">
                <a:spcAft>
                  <a:spcPts val="300"/>
                </a:spcAft>
              </a:pPr>
              <a:r>
                <a:rPr lang="en-US" sz="1000" b="1" dirty="0">
                  <a:solidFill>
                    <a:srgbClr val="134678"/>
                  </a:solidFill>
                  <a:latin typeface="Century Gothic" panose="020B0502020202020204" pitchFamily="34" charset="0"/>
                </a:rPr>
                <a:t>Study Definitions</a:t>
              </a:r>
              <a:endParaRPr lang="en-US" sz="1000" dirty="0">
                <a:solidFill>
                  <a:srgbClr val="134678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2CB250-B331-442D-BFCA-5C39A9D285E2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>
            <a:off x="4339532" y="1150494"/>
            <a:ext cx="3017" cy="4084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A60FDA2-6B80-486F-BC42-B142A048D959}"/>
              </a:ext>
            </a:extLst>
          </p:cNvPr>
          <p:cNvCxnSpPr>
            <a:endCxn id="13" idx="1"/>
          </p:cNvCxnSpPr>
          <p:nvPr/>
        </p:nvCxnSpPr>
        <p:spPr>
          <a:xfrm>
            <a:off x="2268812" y="774126"/>
            <a:ext cx="1153373" cy="981704"/>
          </a:xfrm>
          <a:prstGeom prst="bentConnector3">
            <a:avLst>
              <a:gd name="adj1" fmla="val -5437"/>
            </a:avLst>
          </a:prstGeom>
          <a:ln>
            <a:prstDash val="dash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D8841D-3F7A-4C44-B186-C3F133F6960B}"/>
              </a:ext>
            </a:extLst>
          </p:cNvPr>
          <p:cNvSpPr/>
          <p:nvPr/>
        </p:nvSpPr>
        <p:spPr>
          <a:xfrm>
            <a:off x="3432793" y="3937965"/>
            <a:ext cx="1840728" cy="564000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Machine-readable ARM + TFL Shells (JSON &amp; XML formats)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2BD18F-F4F4-4D05-ADAA-287067A2215F}"/>
              </a:ext>
            </a:extLst>
          </p:cNvPr>
          <p:cNvCxnSpPr>
            <a:cxnSpLocks/>
            <a:stCxn id="15" idx="2"/>
            <a:endCxn id="46" idx="0"/>
          </p:cNvCxnSpPr>
          <p:nvPr/>
        </p:nvCxnSpPr>
        <p:spPr>
          <a:xfrm>
            <a:off x="4353157" y="3750311"/>
            <a:ext cx="0" cy="18765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9EE08B-B5D0-4C1D-A710-9921C37B1EBD}"/>
              </a:ext>
            </a:extLst>
          </p:cNvPr>
          <p:cNvCxnSpPr>
            <a:stCxn id="46" idx="3"/>
            <a:endCxn id="18" idx="1"/>
          </p:cNvCxnSpPr>
          <p:nvPr/>
        </p:nvCxnSpPr>
        <p:spPr>
          <a:xfrm>
            <a:off x="5273521" y="4219965"/>
            <a:ext cx="1290126" cy="1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2132063-963A-438E-BDC7-C1B069BE03D3}"/>
              </a:ext>
            </a:extLst>
          </p:cNvPr>
          <p:cNvSpPr/>
          <p:nvPr/>
        </p:nvSpPr>
        <p:spPr>
          <a:xfrm>
            <a:off x="6563647" y="2839819"/>
            <a:ext cx="1840728" cy="777387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Study ADaM, ARD and TFL outputs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4CDC80F-9E50-48BE-9F8F-37A42681992B}"/>
              </a:ext>
            </a:extLst>
          </p:cNvPr>
          <p:cNvCxnSpPr>
            <a:cxnSpLocks/>
            <a:stCxn id="18" idx="0"/>
            <a:endCxn id="52" idx="2"/>
          </p:cNvCxnSpPr>
          <p:nvPr/>
        </p:nvCxnSpPr>
        <p:spPr>
          <a:xfrm flipV="1">
            <a:off x="7484011" y="3617206"/>
            <a:ext cx="0" cy="22693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06AA777-F721-4D81-BD76-379EEB286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21626" y="746560"/>
            <a:ext cx="771829" cy="92158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4218073-934D-4A01-B98A-AD0262856612}"/>
              </a:ext>
            </a:extLst>
          </p:cNvPr>
          <p:cNvGrpSpPr/>
          <p:nvPr/>
        </p:nvGrpSpPr>
        <p:grpSpPr>
          <a:xfrm>
            <a:off x="6610507" y="448455"/>
            <a:ext cx="990412" cy="626610"/>
            <a:chOff x="2897" y="0"/>
            <a:chExt cx="898332" cy="994172"/>
          </a:xfrm>
          <a:solidFill>
            <a:srgbClr val="7B93AC"/>
          </a:solidFill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AF296A8-8D7B-4639-AACB-09382B08C56F}"/>
                </a:ext>
              </a:extLst>
            </p:cNvPr>
            <p:cNvSpPr/>
            <p:nvPr/>
          </p:nvSpPr>
          <p:spPr>
            <a:xfrm>
              <a:off x="2897" y="0"/>
              <a:ext cx="898332" cy="9941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Rectangle: Rounded Corners 4">
              <a:extLst>
                <a:ext uri="{FF2B5EF4-FFF2-40B4-BE49-F238E27FC236}">
                  <a16:creationId xmlns:a16="http://schemas.microsoft.com/office/drawing/2014/main" id="{BD926FF9-FA5A-4379-A532-0D972B0BAC14}"/>
                </a:ext>
              </a:extLst>
            </p:cNvPr>
            <p:cNvSpPr txBox="1"/>
            <p:nvPr/>
          </p:nvSpPr>
          <p:spPr>
            <a:xfrm>
              <a:off x="29208" y="18923"/>
              <a:ext cx="845710" cy="94893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55880" rIns="0" bIns="55880" numCol="1" spcCol="1270" anchor="ctr" anchorCtr="0">
              <a:noAutofit/>
            </a:bodyPr>
            <a:lstStyle/>
            <a:p>
              <a:pPr algn="ctr" defTabSz="6222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rial" panose="020B0604020202020204"/>
                </a:rPr>
                <a:t>Protocol, CRF &amp; SAP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F50E08-0E8A-424C-9A99-8F954D9D4AAA}"/>
              </a:ext>
            </a:extLst>
          </p:cNvPr>
          <p:cNvSpPr txBox="1"/>
          <p:nvPr/>
        </p:nvSpPr>
        <p:spPr>
          <a:xfrm>
            <a:off x="2372882" y="4652500"/>
            <a:ext cx="415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 Open-Source TFL Designer, Bhavin Busa</a:t>
            </a:r>
          </a:p>
          <a:p>
            <a:pPr algn="ctr"/>
            <a:r>
              <a:rPr lang="en-US" sz="1000" dirty="0"/>
              <a:t>Link to GitHub: </a:t>
            </a:r>
            <a:r>
              <a:rPr lang="en-US" sz="1000" dirty="0">
                <a:hlinkClick r:id="rId7"/>
              </a:rPr>
              <a:t>https://github.com/bhavinbusa/tfldesigner</a:t>
            </a:r>
            <a:r>
              <a:rPr lang="en-US" sz="1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DEA66-6AC2-A441-A15F-17F24A2C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5C7F037-3385-33AF-5D41-5A4ACA690E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60" t="34983" r="20217" b="34860"/>
          <a:stretch/>
        </p:blipFill>
        <p:spPr>
          <a:xfrm rot="16200000">
            <a:off x="2245448" y="2811725"/>
            <a:ext cx="1364151" cy="476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FAA733-13B5-2CC3-C590-A6296E561515}"/>
              </a:ext>
            </a:extLst>
          </p:cNvPr>
          <p:cNvSpPr/>
          <p:nvPr/>
        </p:nvSpPr>
        <p:spPr>
          <a:xfrm>
            <a:off x="59821" y="0"/>
            <a:ext cx="44880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941434-4149-3E52-EB27-D8B3020A3A8D}"/>
              </a:ext>
            </a:extLst>
          </p:cNvPr>
          <p:cNvSpPr/>
          <p:nvPr/>
        </p:nvSpPr>
        <p:spPr>
          <a:xfrm>
            <a:off x="700013" y="858148"/>
            <a:ext cx="1389941" cy="942646"/>
          </a:xfrm>
          <a:custGeom>
            <a:avLst/>
            <a:gdLst>
              <a:gd name="connsiteX0" fmla="*/ 0 w 1389941"/>
              <a:gd name="connsiteY0" fmla="*/ 471323 h 942646"/>
              <a:gd name="connsiteX1" fmla="*/ 694971 w 1389941"/>
              <a:gd name="connsiteY1" fmla="*/ 0 h 942646"/>
              <a:gd name="connsiteX2" fmla="*/ 1389942 w 1389941"/>
              <a:gd name="connsiteY2" fmla="*/ 471323 h 942646"/>
              <a:gd name="connsiteX3" fmla="*/ 694971 w 1389941"/>
              <a:gd name="connsiteY3" fmla="*/ 942646 h 942646"/>
              <a:gd name="connsiteX4" fmla="*/ 0 w 1389941"/>
              <a:gd name="connsiteY4" fmla="*/ 471323 h 94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9941" h="942646" extrusionOk="0">
                <a:moveTo>
                  <a:pt x="0" y="471323"/>
                </a:moveTo>
                <a:cubicBezTo>
                  <a:pt x="-14486" y="182836"/>
                  <a:pt x="236510" y="79895"/>
                  <a:pt x="694971" y="0"/>
                </a:cubicBezTo>
                <a:cubicBezTo>
                  <a:pt x="1115888" y="22333"/>
                  <a:pt x="1354158" y="143106"/>
                  <a:pt x="1389942" y="471323"/>
                </a:cubicBezTo>
                <a:cubicBezTo>
                  <a:pt x="1366453" y="726693"/>
                  <a:pt x="1080123" y="931996"/>
                  <a:pt x="694971" y="942646"/>
                </a:cubicBezTo>
                <a:cubicBezTo>
                  <a:pt x="290514" y="914204"/>
                  <a:pt x="26811" y="694922"/>
                  <a:pt x="0" y="471323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55EC-140C-D0C5-7A5D-4EB976D2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TFL Designer* (MVP Demo)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CF240-AB69-60D8-1DB9-92678958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83921"/>
            <a:ext cx="6926580" cy="370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82F38F-A5A2-B272-0C7B-60CBD633B4B1}"/>
              </a:ext>
            </a:extLst>
          </p:cNvPr>
          <p:cNvSpPr txBox="1"/>
          <p:nvPr/>
        </p:nvSpPr>
        <p:spPr>
          <a:xfrm>
            <a:off x="3177540" y="4597598"/>
            <a:ext cx="518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*Community beta version release (access limited to beta users): Apr 2023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482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B10-B558-CEC3-A611-04E6E101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ARS Roadmap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6AED-1858-8B84-F701-9E218ED53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994172"/>
            <a:ext cx="7886700" cy="36842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/>
              <a:t>MVP for v1.0 (Summer 2023)</a:t>
            </a:r>
          </a:p>
          <a:p>
            <a:r>
              <a:rPr lang="en-US" sz="2300" dirty="0"/>
              <a:t>Logical Model of to support ARM TS/ARD</a:t>
            </a:r>
          </a:p>
          <a:p>
            <a:pPr>
              <a:lnSpc>
                <a:spcPct val="100000"/>
              </a:lnSpc>
            </a:pPr>
            <a:r>
              <a:rPr lang="en-US" sz="2300" dirty="0"/>
              <a:t>Four common safety examples based on team developed tables</a:t>
            </a:r>
          </a:p>
          <a:p>
            <a:pPr lvl="1">
              <a:lnSpc>
                <a:spcPct val="100000"/>
              </a:lnSpc>
            </a:pPr>
            <a:r>
              <a:rPr lang="en-US" sz="1700" b="0" i="0" dirty="0"/>
              <a:t>Demographics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Adverse Events 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Vital signs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buNone/>
            </a:pPr>
            <a:r>
              <a:rPr lang="en-US" sz="2600" b="1" dirty="0"/>
              <a:t>Future Development </a:t>
            </a:r>
          </a:p>
          <a:p>
            <a:r>
              <a:rPr lang="en-US" sz="2200" dirty="0"/>
              <a:t>Expanded use cases </a:t>
            </a:r>
          </a:p>
          <a:p>
            <a:r>
              <a:rPr lang="en-US" sz="2200" dirty="0"/>
              <a:t>Machine readable TFLs available on the CDISC website</a:t>
            </a:r>
          </a:p>
          <a:p>
            <a:r>
              <a:rPr lang="en-US" sz="2200" dirty="0"/>
              <a:t>Conformance rules</a:t>
            </a:r>
          </a:p>
          <a:p>
            <a:r>
              <a:rPr lang="en-US" sz="2200" dirty="0"/>
              <a:t>Terminology </a:t>
            </a:r>
          </a:p>
        </p:txBody>
      </p:sp>
    </p:spTree>
    <p:extLst>
      <p:ext uri="{BB962C8B-B14F-4D97-AF65-F5344CB8AC3E}">
        <p14:creationId xmlns:p14="http://schemas.microsoft.com/office/powerpoint/2010/main" val="182664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BF1D-D33A-AB79-103F-E7025893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904" y="1800952"/>
            <a:ext cx="6644935" cy="114826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3779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5F66B-A934-FD34-8407-FB672CA4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85" y="234086"/>
            <a:ext cx="2444853" cy="528474"/>
          </a:xfrm>
        </p:spPr>
        <p:txBody>
          <a:bodyPr/>
          <a:lstStyle/>
          <a:p>
            <a:r>
              <a:rPr lang="en-US" dirty="0"/>
              <a:t>Contact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D4A11-82D0-CC87-3E91-BDF8D0C8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85" y="1296614"/>
            <a:ext cx="2746354" cy="674423"/>
          </a:xfrm>
        </p:spPr>
        <p:txBody>
          <a:bodyPr>
            <a:normAutofit fontScale="85000" lnSpcReduction="20000"/>
          </a:bodyPr>
          <a:lstStyle/>
          <a:p>
            <a:r>
              <a:rPr lang="en-US" sz="1600" b="1" dirty="0"/>
              <a:t>Bhavin Busa</a:t>
            </a:r>
          </a:p>
          <a:p>
            <a:r>
              <a:rPr lang="en-US" sz="1600" dirty="0"/>
              <a:t>ARS Product Owner &amp; Co-Lead</a:t>
            </a:r>
          </a:p>
          <a:p>
            <a:r>
              <a:rPr lang="en-US" sz="1600" dirty="0">
                <a:hlinkClick r:id="rId2"/>
              </a:rPr>
              <a:t>bhavinbusa@gmail.com</a:t>
            </a:r>
            <a:r>
              <a:rPr lang="en-US" sz="1600" dirty="0"/>
              <a:t>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393F28A-32A7-CBC3-AEBC-F1B7C0A95609}"/>
              </a:ext>
            </a:extLst>
          </p:cNvPr>
          <p:cNvSpPr txBox="1">
            <a:spLocks/>
          </p:cNvSpPr>
          <p:nvPr/>
        </p:nvSpPr>
        <p:spPr>
          <a:xfrm>
            <a:off x="5340093" y="1296613"/>
            <a:ext cx="2380591" cy="67442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+mj-lt"/>
              <a:buNone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3350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3350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50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350" indent="-1285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Bess LeRoy</a:t>
            </a:r>
          </a:p>
          <a:p>
            <a:r>
              <a:rPr lang="en-US" sz="1600" dirty="0"/>
              <a:t>ARS Co-Lead</a:t>
            </a:r>
          </a:p>
          <a:p>
            <a:r>
              <a:rPr lang="en-US" sz="1600" dirty="0">
                <a:hlinkClick r:id="rId3"/>
              </a:rPr>
              <a:t>bleroy@cdisc.org</a:t>
            </a:r>
            <a:r>
              <a:rPr lang="en-US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E8E5B-E672-8A65-9C8C-E1630F2CB102}"/>
              </a:ext>
            </a:extLst>
          </p:cNvPr>
          <p:cNvSpPr txBox="1"/>
          <p:nvPr/>
        </p:nvSpPr>
        <p:spPr>
          <a:xfrm>
            <a:off x="1881938" y="2505090"/>
            <a:ext cx="680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CDISC ARS GitHub Repo: </a:t>
            </a:r>
          </a:p>
          <a:p>
            <a:r>
              <a:rPr lang="en-US" sz="1600" dirty="0">
                <a:hlinkClick r:id="rId4"/>
              </a:rPr>
              <a:t>https://github.com/cdisc-org/analysis-results-standard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77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FCFD6F4-EC8B-4751-8A15-66098110C2F9}"/>
              </a:ext>
            </a:extLst>
          </p:cNvPr>
          <p:cNvSpPr/>
          <p:nvPr/>
        </p:nvSpPr>
        <p:spPr>
          <a:xfrm>
            <a:off x="756233" y="3233378"/>
            <a:ext cx="854004" cy="33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E703F5-0BEA-44C4-9CF1-36EA4985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142" y="1731120"/>
            <a:ext cx="2163903" cy="717342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E3A3FF-6BDA-466D-A209-5F08F1689A6C}"/>
              </a:ext>
            </a:extLst>
          </p:cNvPr>
          <p:cNvSpPr txBox="1"/>
          <p:nvPr/>
        </p:nvSpPr>
        <p:spPr>
          <a:xfrm>
            <a:off x="686735" y="2690448"/>
            <a:ext cx="1207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Collection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039C2E-E281-4FE5-8F5A-7FC6ACD708B3}"/>
              </a:ext>
            </a:extLst>
          </p:cNvPr>
          <p:cNvSpPr txBox="1"/>
          <p:nvPr/>
        </p:nvSpPr>
        <p:spPr>
          <a:xfrm>
            <a:off x="2724992" y="2690448"/>
            <a:ext cx="1278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Aggregation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E83F34-070C-4DBE-BB53-589888CD284C}"/>
              </a:ext>
            </a:extLst>
          </p:cNvPr>
          <p:cNvSpPr txBox="1"/>
          <p:nvPr/>
        </p:nvSpPr>
        <p:spPr>
          <a:xfrm>
            <a:off x="5198913" y="2690448"/>
            <a:ext cx="793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EFB7EE-6F90-42AA-9085-272B8EF5C237}"/>
              </a:ext>
            </a:extLst>
          </p:cNvPr>
          <p:cNvSpPr txBox="1"/>
          <p:nvPr/>
        </p:nvSpPr>
        <p:spPr>
          <a:xfrm>
            <a:off x="7188128" y="2690448"/>
            <a:ext cx="12786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Results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530C59-1A5E-4466-B7B3-9E5CAF9A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48" y="1436308"/>
            <a:ext cx="1042730" cy="1222354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7A526B2-D643-4948-BBED-B73BB772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316" y="1679565"/>
            <a:ext cx="1385131" cy="82680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71EC11-2AEB-FDA9-2A5C-2DDB4D27ECA4}"/>
              </a:ext>
            </a:extLst>
          </p:cNvPr>
          <p:cNvSpPr txBox="1"/>
          <p:nvPr/>
        </p:nvSpPr>
        <p:spPr>
          <a:xfrm>
            <a:off x="699095" y="290949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CDASH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8E739-086E-7B46-4DA0-6FE06839C8A4}"/>
              </a:ext>
            </a:extLst>
          </p:cNvPr>
          <p:cNvSpPr txBox="1"/>
          <p:nvPr/>
        </p:nvSpPr>
        <p:spPr>
          <a:xfrm>
            <a:off x="5184281" y="290949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ADaM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B412A-3264-0143-436A-F345BD14A6A1}"/>
              </a:ext>
            </a:extLst>
          </p:cNvPr>
          <p:cNvSpPr txBox="1"/>
          <p:nvPr/>
        </p:nvSpPr>
        <p:spPr>
          <a:xfrm>
            <a:off x="2852154" y="288304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SDTM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01297E-40CD-FDAB-944F-E86CB3E2130E}"/>
              </a:ext>
            </a:extLst>
          </p:cNvPr>
          <p:cNvSpPr/>
          <p:nvPr/>
        </p:nvSpPr>
        <p:spPr>
          <a:xfrm>
            <a:off x="6722687" y="1336590"/>
            <a:ext cx="2208872" cy="1969748"/>
          </a:xfrm>
          <a:prstGeom prst="roundRect">
            <a:avLst/>
          </a:prstGeom>
          <a:noFill/>
          <a:ln w="476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A377206-E416-4678-8CD9-BAD8C6765707}"/>
              </a:ext>
            </a:extLst>
          </p:cNvPr>
          <p:cNvSpPr/>
          <p:nvPr/>
        </p:nvSpPr>
        <p:spPr bwMode="auto">
          <a:xfrm>
            <a:off x="1918430" y="1973486"/>
            <a:ext cx="308637" cy="232610"/>
          </a:xfrm>
          <a:prstGeom prst="right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4678"/>
              </a:solidFill>
              <a:effectLst/>
              <a:uLnTx/>
              <a:uFillTx/>
              <a:latin typeface="Arial" pitchFamily="-84" charset="0"/>
              <a:ea typeface="+mn-ea"/>
              <a:cs typeface="ＭＳ Ｐゴシック" pitchFamily="-84" charset="-128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F85B33-BF99-42B2-8DA5-DA65D5D1AF5E}"/>
              </a:ext>
            </a:extLst>
          </p:cNvPr>
          <p:cNvSpPr/>
          <p:nvPr/>
        </p:nvSpPr>
        <p:spPr bwMode="auto">
          <a:xfrm>
            <a:off x="4501732" y="1973486"/>
            <a:ext cx="308637" cy="232610"/>
          </a:xfrm>
          <a:prstGeom prst="right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4678"/>
              </a:solidFill>
              <a:effectLst/>
              <a:uLnTx/>
              <a:uFillTx/>
              <a:latin typeface="Arial" pitchFamily="-84" charset="0"/>
              <a:ea typeface="+mn-ea"/>
              <a:cs typeface="ＭＳ Ｐゴシック" pitchFamily="-84" charset="-128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E096122-4940-4CBF-A004-84A0C8EB0E5A}"/>
              </a:ext>
            </a:extLst>
          </p:cNvPr>
          <p:cNvSpPr/>
          <p:nvPr/>
        </p:nvSpPr>
        <p:spPr bwMode="auto">
          <a:xfrm>
            <a:off x="6374812" y="1973485"/>
            <a:ext cx="308637" cy="232610"/>
          </a:xfrm>
          <a:prstGeom prst="rightArrow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4678"/>
              </a:solidFill>
              <a:effectLst/>
              <a:uLnTx/>
              <a:uFillTx/>
              <a:latin typeface="Arial" pitchFamily="-84" charset="0"/>
              <a:ea typeface="+mn-ea"/>
              <a:cs typeface="ＭＳ Ｐゴシック" pitchFamily="-8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444D7F-D8BD-13A2-9A0F-D2CC0B978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809" y="1572612"/>
            <a:ext cx="1860807" cy="11178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2F9FECF-4BD9-0D6E-ACFD-1DCBB1B37D52}"/>
              </a:ext>
            </a:extLst>
          </p:cNvPr>
          <p:cNvSpPr txBox="1"/>
          <p:nvPr/>
        </p:nvSpPr>
        <p:spPr>
          <a:xfrm>
            <a:off x="7464873" y="286404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???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63357-816F-F97B-BF03-F62F72211AA3}"/>
              </a:ext>
            </a:extLst>
          </p:cNvPr>
          <p:cNvSpPr txBox="1"/>
          <p:nvPr/>
        </p:nvSpPr>
        <p:spPr>
          <a:xfrm>
            <a:off x="756233" y="439086"/>
            <a:ext cx="516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CDISC Foundational Standards</a:t>
            </a:r>
          </a:p>
        </p:txBody>
      </p:sp>
      <p:pic>
        <p:nvPicPr>
          <p:cNvPr id="40" name="Content Placeholder 4">
            <a:extLst>
              <a:ext uri="{FF2B5EF4-FFF2-40B4-BE49-F238E27FC236}">
                <a16:creationId xmlns:a16="http://schemas.microsoft.com/office/drawing/2014/main" id="{350FB5FF-03D0-89F7-2AD4-B7DE76ECE9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8798"/>
          <a:stretch/>
        </p:blipFill>
        <p:spPr>
          <a:xfrm>
            <a:off x="2105968" y="3628470"/>
            <a:ext cx="5167424" cy="1016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Bent Arrow 40">
            <a:extLst>
              <a:ext uri="{FF2B5EF4-FFF2-40B4-BE49-F238E27FC236}">
                <a16:creationId xmlns:a16="http://schemas.microsoft.com/office/drawing/2014/main" id="{4DD8339D-8C84-4E9D-A565-2EC5D7555A76}"/>
              </a:ext>
            </a:extLst>
          </p:cNvPr>
          <p:cNvSpPr/>
          <p:nvPr/>
        </p:nvSpPr>
        <p:spPr>
          <a:xfrm flipH="1" flipV="1">
            <a:off x="7650050" y="3681723"/>
            <a:ext cx="497110" cy="742451"/>
          </a:xfrm>
          <a:prstGeom prst="bentArrow">
            <a:avLst>
              <a:gd name="adj1" fmla="val 3283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80B78D-7210-BB74-1B09-690C2141DDF2}"/>
              </a:ext>
            </a:extLst>
          </p:cNvPr>
          <p:cNvSpPr txBox="1"/>
          <p:nvPr/>
        </p:nvSpPr>
        <p:spPr>
          <a:xfrm>
            <a:off x="3421685" y="470120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ARM for Define.XML</a:t>
            </a:r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57331CA2-2B26-3EFD-D044-DC88E723EECB}"/>
              </a:ext>
            </a:extLst>
          </p:cNvPr>
          <p:cNvSpPr/>
          <p:nvPr/>
        </p:nvSpPr>
        <p:spPr>
          <a:xfrm rot="10800000" flipH="1" flipV="1">
            <a:off x="4445932" y="2785562"/>
            <a:ext cx="497110" cy="742451"/>
          </a:xfrm>
          <a:prstGeom prst="bentArrow">
            <a:avLst>
              <a:gd name="adj1" fmla="val 3283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3" grpId="0" animBg="1"/>
      <p:bldP spid="50" grpId="0" animBg="1"/>
      <p:bldP spid="33" grpId="0"/>
      <p:bldP spid="41" grpId="0" animBg="1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4F5939-674E-5234-AE46-A43AC7B0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6800"/>
            <a:ext cx="7886700" cy="994172"/>
          </a:xfrm>
        </p:spPr>
        <p:txBody>
          <a:bodyPr/>
          <a:lstStyle/>
          <a:p>
            <a:r>
              <a:rPr lang="en-US" dirty="0"/>
              <a:t>Use Cases for Analysis Results Standards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1B65DB-3A4E-6D06-1023-F9FB37106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0" y="1276850"/>
            <a:ext cx="7674300" cy="3521473"/>
          </a:xfrm>
        </p:spPr>
        <p:txBody>
          <a:bodyPr/>
          <a:lstStyle/>
          <a:p>
            <a:r>
              <a:rPr lang="en-US" sz="2000" dirty="0"/>
              <a:t>Use Case 01:</a:t>
            </a:r>
          </a:p>
          <a:p>
            <a:pPr marL="342900" lvl="1" indent="0">
              <a:buNone/>
            </a:pPr>
            <a:r>
              <a:rPr lang="en-US" sz="1800" i="1" dirty="0"/>
              <a:t>As an analyst, I need a technical specifications to prospectively specify analysis results metadata for data displays to facilitate and automate the planning and production of results </a:t>
            </a:r>
          </a:p>
          <a:p>
            <a:pPr marL="342900" lvl="1" indent="0">
              <a:buNone/>
            </a:pPr>
            <a:endParaRPr lang="en-US" sz="1800" i="1" dirty="0"/>
          </a:p>
          <a:p>
            <a:r>
              <a:rPr lang="en-US" sz="2000" dirty="0"/>
              <a:t>Use Case 02:</a:t>
            </a:r>
          </a:p>
          <a:p>
            <a:pPr marL="342900" lvl="1" indent="0">
              <a:buNone/>
            </a:pPr>
            <a:r>
              <a:rPr lang="en-US" sz="1800" i="1" dirty="0"/>
              <a:t>As an analyst, I need a structure to represent analysis results and qualifying metadata to support traceability, reproducibility, reusability and quality</a:t>
            </a:r>
          </a:p>
        </p:txBody>
      </p:sp>
    </p:spTree>
    <p:extLst>
      <p:ext uri="{BB962C8B-B14F-4D97-AF65-F5344CB8AC3E}">
        <p14:creationId xmlns:p14="http://schemas.microsoft.com/office/powerpoint/2010/main" val="522250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8A8C8D-6882-B1C0-FCAD-BEE77D87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65" y="899716"/>
            <a:ext cx="7125535" cy="397864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25B0253-D5E4-4066-B2EB-9F2000DA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0" y="18942"/>
            <a:ext cx="7886700" cy="994172"/>
          </a:xfrm>
        </p:spPr>
        <p:txBody>
          <a:bodyPr/>
          <a:lstStyle/>
          <a:p>
            <a:r>
              <a:rPr lang="en-US" dirty="0"/>
              <a:t>Workflow with Future Extensions</a:t>
            </a:r>
          </a:p>
        </p:txBody>
      </p: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CFF4EA37-912B-37C2-6E9C-3851BA00EFAB}"/>
              </a:ext>
            </a:extLst>
          </p:cNvPr>
          <p:cNvSpPr/>
          <p:nvPr/>
        </p:nvSpPr>
        <p:spPr>
          <a:xfrm>
            <a:off x="4408303" y="2658793"/>
            <a:ext cx="2103120" cy="2031276"/>
          </a:xfrm>
          <a:prstGeom prst="flowChartSummingJunction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9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BD9D-358D-41E2-B042-822D7FCE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 Key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E2C6-AA5C-4E1C-BE7C-107B6F789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0" y="1259053"/>
            <a:ext cx="7210044" cy="262539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Use analysis results metadata to drive the automation of results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Support storage, access, processing and reproducibility of results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Improved navigation and reusability of analyses and results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Traceability to Protocol/SAP and to input ADaM data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29B03-03ED-4D47-8FA8-2C56FA95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FF9C4-EEBF-D24D-8A4E-C0B9CCE3F97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13467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9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24" y="112947"/>
            <a:ext cx="7886700" cy="994172"/>
          </a:xfrm>
        </p:spPr>
        <p:txBody>
          <a:bodyPr>
            <a:normAutofit/>
          </a:bodyPr>
          <a:lstStyle/>
          <a:p>
            <a:r>
              <a:rPr lang="en-US" dirty="0"/>
              <a:t>Initial Analysis Results Standards Key Results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0521" y="4767264"/>
            <a:ext cx="306280" cy="273844"/>
          </a:xfrm>
        </p:spPr>
        <p:txBody>
          <a:bodyPr/>
          <a:lstStyle/>
          <a:p>
            <a:fld id="{EB4FF9C4-EEBF-D24D-8A4E-C0B9CCE3F975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FF56DB-EEFD-4DC4-AFDF-6324EC316883}"/>
              </a:ext>
            </a:extLst>
          </p:cNvPr>
          <p:cNvGraphicFramePr>
            <a:graphicFrameLocks/>
          </p:cNvGraphicFramePr>
          <p:nvPr/>
        </p:nvGraphicFramePr>
        <p:xfrm>
          <a:off x="959088" y="1107119"/>
          <a:ext cx="7574573" cy="3547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312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E6B0-9B0A-47BD-A506-4E57BFB5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Team Consulted Published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6C82A-1934-4237-9837-D90FAD5A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PHUSE / FDA Working Group on Standard Analyses</a:t>
            </a:r>
          </a:p>
          <a:p>
            <a:pPr lvl="1"/>
            <a:r>
              <a:rPr lang="en-US" dirty="0"/>
              <a:t>White papers published by PHUSE</a:t>
            </a:r>
          </a:p>
          <a:p>
            <a:pPr lvl="1"/>
            <a:r>
              <a:rPr lang="en-US" dirty="0">
                <a:hlinkClick r:id="rId3"/>
              </a:rPr>
              <a:t>https://phuse.global/Deliverables/1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Summary tables can range from common (familiar) to thoughtfully innovative</a:t>
            </a:r>
          </a:p>
          <a:p>
            <a:r>
              <a:rPr lang="en-US" dirty="0"/>
              <a:t>JPMA commonly used tables and ADaM annotations</a:t>
            </a:r>
          </a:p>
          <a:p>
            <a:endParaRPr lang="en-US" dirty="0"/>
          </a:p>
          <a:p>
            <a:r>
              <a:rPr lang="en-US" dirty="0"/>
              <a:t>Recent FDA publications</a:t>
            </a:r>
          </a:p>
          <a:p>
            <a:endParaRPr lang="en-US" dirty="0"/>
          </a:p>
          <a:p>
            <a:r>
              <a:rPr lang="en-US" dirty="0"/>
              <a:t>Sub-team knowledge of sponsor variations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A21BD-A6F5-4C07-9B51-616E64F8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5FCE5-F31E-45D5-A0AD-E136ED0D4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11" y="904642"/>
            <a:ext cx="5486400" cy="290169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F8F40-E345-4D57-9482-C3F45A545F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-23171" b="-24057"/>
          <a:stretch/>
        </p:blipFill>
        <p:spPr>
          <a:xfrm>
            <a:off x="2000250" y="1317835"/>
            <a:ext cx="5486400" cy="290169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88ECF-6D0C-414E-ABFB-68DBDB206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218" y="1734075"/>
            <a:ext cx="3600990" cy="28986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316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1CBA-D049-4D91-A62B-9D394202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Concepts, Not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CB6C-9BF1-428A-9209-EDD0BA7D6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ARS teams focus on concepts presented in data displays not on subjective layout and formatting of displays</a:t>
            </a:r>
          </a:p>
          <a:p>
            <a:endParaRPr lang="en-US" dirty="0"/>
          </a:p>
          <a:p>
            <a:r>
              <a:rPr lang="en-US" dirty="0"/>
              <a:t>Representative displays therefore condense concepts</a:t>
            </a:r>
          </a:p>
          <a:p>
            <a:endParaRPr lang="en-US" dirty="0"/>
          </a:p>
          <a:p>
            <a:r>
              <a:rPr lang="en-US" dirty="0"/>
              <a:t>For example, side-by-side Visit and Change-from-baseline summaries consolidates more concepts into an easy-to-read summary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23D78-4318-47CE-BCE8-A05A6CBB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12EF5-9D84-47D0-8683-5DA16F43868D}"/>
              </a:ext>
            </a:extLst>
          </p:cNvPr>
          <p:cNvGrpSpPr/>
          <p:nvPr/>
        </p:nvGrpSpPr>
        <p:grpSpPr>
          <a:xfrm>
            <a:off x="800100" y="1028838"/>
            <a:ext cx="5486400" cy="3003412"/>
            <a:chOff x="1185205" y="1480641"/>
            <a:chExt cx="5486400" cy="30034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E26EB6-B09B-439E-872E-C9B28A7B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205" y="1480641"/>
              <a:ext cx="5486400" cy="3003412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5C5078C-A6A9-423E-B6E5-6ED60E07A7C5}"/>
                </a:ext>
              </a:extLst>
            </p:cNvPr>
            <p:cNvCxnSpPr/>
            <p:nvPr/>
          </p:nvCxnSpPr>
          <p:spPr>
            <a:xfrm>
              <a:off x="2057400" y="2871986"/>
              <a:ext cx="0" cy="1408352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9A534A-850E-44FF-9689-FC30AF768520}"/>
              </a:ext>
            </a:extLst>
          </p:cNvPr>
          <p:cNvGrpSpPr/>
          <p:nvPr/>
        </p:nvGrpSpPr>
        <p:grpSpPr>
          <a:xfrm>
            <a:off x="3047260" y="2405242"/>
            <a:ext cx="5486400" cy="2271956"/>
            <a:chOff x="2894120" y="2369754"/>
            <a:chExt cx="5486400" cy="22719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30C3B-CF9B-4D08-A953-78C72C0F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4120" y="2369754"/>
              <a:ext cx="5486400" cy="2271956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D68432-032F-4750-AD6C-D0237BCB410C}"/>
                </a:ext>
              </a:extLst>
            </p:cNvPr>
            <p:cNvCxnSpPr>
              <a:cxnSpLocks/>
            </p:cNvCxnSpPr>
            <p:nvPr/>
          </p:nvCxnSpPr>
          <p:spPr>
            <a:xfrm>
              <a:off x="3794236" y="3765368"/>
              <a:ext cx="1668518" cy="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72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DISC-1 1">
      <a:dk1>
        <a:srgbClr val="134678"/>
      </a:dk1>
      <a:lt1>
        <a:srgbClr val="FFFFFF"/>
      </a:lt1>
      <a:dk2>
        <a:srgbClr val="515349"/>
      </a:dk2>
      <a:lt2>
        <a:srgbClr val="F5F5F5"/>
      </a:lt2>
      <a:accent1>
        <a:srgbClr val="134678"/>
      </a:accent1>
      <a:accent2>
        <a:srgbClr val="A1D0CA"/>
      </a:accent2>
      <a:accent3>
        <a:srgbClr val="C94543"/>
      </a:accent3>
      <a:accent4>
        <a:srgbClr val="EDAA00"/>
      </a:accent4>
      <a:accent5>
        <a:srgbClr val="553278"/>
      </a:accent5>
      <a:accent6>
        <a:srgbClr val="40B3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9EF1B61C7D64FA3676F2F7B0FAFBB" ma:contentTypeVersion="11" ma:contentTypeDescription="Create a new document." ma:contentTypeScope="" ma:versionID="eb73db2c5765abd64e22f61075d39c51">
  <xsd:schema xmlns:xsd="http://www.w3.org/2001/XMLSchema" xmlns:xs="http://www.w3.org/2001/XMLSchema" xmlns:p="http://schemas.microsoft.com/office/2006/metadata/properties" xmlns:ns2="da9c14e8-3ed5-498f-9598-12517cc0353e" xmlns:ns3="bb06d92b-da11-4dad-b494-b5c4c4f1d5b8" targetNamespace="http://schemas.microsoft.com/office/2006/metadata/properties" ma:root="true" ma:fieldsID="b1f5ae259f2112fb474270bfec4178ab" ns2:_="" ns3:_="">
    <xsd:import namespace="da9c14e8-3ed5-498f-9598-12517cc0353e"/>
    <xsd:import namespace="bb06d92b-da11-4dad-b494-b5c4c4f1d5b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9c14e8-3ed5-498f-9598-12517cc035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6d92b-da11-4dad-b494-b5c4c4f1d5b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b06d92b-da11-4dad-b494-b5c4c4f1d5b8">
      <UserInfo>
        <DisplayName>Sheila Leaman</DisplayName>
        <AccountId>51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B69330B-154C-43B9-AAF7-1A571867C6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E77E6D-0905-41EB-BF15-45B3028104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9c14e8-3ed5-498f-9598-12517cc0353e"/>
    <ds:schemaRef ds:uri="bb06d92b-da11-4dad-b494-b5c4c4f1d5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3EAD0D-AD33-4DE9-A04C-ADBA8D81216E}">
  <ds:schemaRefs>
    <ds:schemaRef ds:uri="http://schemas.microsoft.com/office/2006/metadata/properties"/>
    <ds:schemaRef ds:uri="http://schemas.microsoft.com/office/infopath/2007/PartnerControls"/>
    <ds:schemaRef ds:uri="bb06d92b-da11-4dad-b494-b5c4c4f1d5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167538</TotalTime>
  <Words>1400</Words>
  <Application>Microsoft Office PowerPoint</Application>
  <PresentationFormat>On-screen Show (16:9)</PresentationFormat>
  <Paragraphs>270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Century Gothic</vt:lpstr>
      <vt:lpstr>Times New Roman</vt:lpstr>
      <vt:lpstr>verdana</vt:lpstr>
      <vt:lpstr>1_Office Theme</vt:lpstr>
      <vt:lpstr>Hands-on Workshop: Deep-dive Review and Testing of CDISC Analysis Results Standards Logical Model and Schema </vt:lpstr>
      <vt:lpstr>Agenda</vt:lpstr>
      <vt:lpstr>PowerPoint Presentation</vt:lpstr>
      <vt:lpstr>Use Cases for Analysis Results Standards</vt:lpstr>
      <vt:lpstr>Workflow with Future Extensions</vt:lpstr>
      <vt:lpstr>Analysis Results Key Objectives</vt:lpstr>
      <vt:lpstr>Initial Analysis Results Standards Key Results </vt:lpstr>
      <vt:lpstr>Concepts Team Consulted Published Layouts</vt:lpstr>
      <vt:lpstr>Focus on Concepts, Not Layout</vt:lpstr>
      <vt:lpstr>Key Metadata Elements of a Table </vt:lpstr>
      <vt:lpstr>Demographics Analysis Results and Metadata </vt:lpstr>
      <vt:lpstr>Analysis Results and Associated Metadata Example</vt:lpstr>
      <vt:lpstr>Moving Towards a Logical Model</vt:lpstr>
      <vt:lpstr>Q &amp; A</vt:lpstr>
      <vt:lpstr>Using LinkML to Create Analysis Results Model </vt:lpstr>
      <vt:lpstr>PowerPoint Presentation</vt:lpstr>
      <vt:lpstr>ARS Model Representation using Markdown (DRAFT)</vt:lpstr>
      <vt:lpstr>Analysis Results Standard Repo on GitHub</vt:lpstr>
      <vt:lpstr>Q &amp; A</vt:lpstr>
      <vt:lpstr>Review Examples</vt:lpstr>
      <vt:lpstr>ARS model will drive automation and open-source tool development</vt:lpstr>
      <vt:lpstr>Reference Implementation Example</vt:lpstr>
      <vt:lpstr>TFL Designer</vt:lpstr>
      <vt:lpstr>PowerPoint Presentation</vt:lpstr>
      <vt:lpstr>TFL Designer* (MVP Demo)</vt:lpstr>
      <vt:lpstr>ARS Roadmap </vt:lpstr>
      <vt:lpstr>Q &amp; A</vt:lpstr>
      <vt:lpstr>Contact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Bhavin Busa</cp:lastModifiedBy>
  <cp:revision>318</cp:revision>
  <dcterms:created xsi:type="dcterms:W3CDTF">2018-04-05T14:10:17Z</dcterms:created>
  <dcterms:modified xsi:type="dcterms:W3CDTF">2023-03-03T17:21:06Z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0x010100FA79EF1B61C7D64FA3676F2F7B0FAFBB</vt:lpwstr>
  </property>
</Properties>
</file>